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0" r:id="rId1"/>
  </p:sldMasterIdLst>
  <p:notesMasterIdLst>
    <p:notesMasterId r:id="rId25"/>
  </p:notesMasterIdLst>
  <p:handoutMasterIdLst>
    <p:handoutMasterId r:id="rId26"/>
  </p:handoutMasterIdLst>
  <p:sldIdLst>
    <p:sldId id="257" r:id="rId2"/>
    <p:sldId id="275" r:id="rId3"/>
    <p:sldId id="287" r:id="rId4"/>
    <p:sldId id="260" r:id="rId5"/>
    <p:sldId id="261" r:id="rId6"/>
    <p:sldId id="276" r:id="rId7"/>
    <p:sldId id="277" r:id="rId8"/>
    <p:sldId id="278" r:id="rId9"/>
    <p:sldId id="279" r:id="rId10"/>
    <p:sldId id="281" r:id="rId11"/>
    <p:sldId id="282" r:id="rId12"/>
    <p:sldId id="283" r:id="rId13"/>
    <p:sldId id="263" r:id="rId14"/>
    <p:sldId id="264" r:id="rId15"/>
    <p:sldId id="286" r:id="rId16"/>
    <p:sldId id="265" r:id="rId17"/>
    <p:sldId id="266" r:id="rId18"/>
    <p:sldId id="267" r:id="rId19"/>
    <p:sldId id="268" r:id="rId20"/>
    <p:sldId id="272" r:id="rId21"/>
    <p:sldId id="284" r:id="rId22"/>
    <p:sldId id="273" r:id="rId23"/>
    <p:sldId id="285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FF0000"/>
    <a:srgbClr val="BABCB1"/>
    <a:srgbClr val="CEDA9D"/>
    <a:srgbClr val="999933"/>
    <a:srgbClr val="9DA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41" autoAdjust="0"/>
    <p:restoredTop sz="94600"/>
  </p:normalViewPr>
  <p:slideViewPr>
    <p:cSldViewPr>
      <p:cViewPr varScale="1">
        <p:scale>
          <a:sx n="99" d="100"/>
          <a:sy n="99" d="100"/>
        </p:scale>
        <p:origin x="-228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Relationship Id="rId4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9A13478-4C1C-4BB6-ACBF-C4751960FE3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8763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0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A1E408C-5A45-4061-8C3D-C500875BB58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7140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CA04253-F1F7-4FCD-A241-2CA2F809BE17}" type="slidenum">
              <a:rPr lang="zh-CN" altLang="en-US" smtClean="0"/>
              <a:pPr eaLnBrk="1" hangingPunct="1"/>
              <a:t>1</a:t>
            </a:fld>
            <a:endParaRPr lang="en-US" altLang="zh-CN" smtClean="0"/>
          </a:p>
        </p:txBody>
      </p:sp>
      <p:sp>
        <p:nvSpPr>
          <p:cNvPr id="2560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5AF14DC-9CE4-4F93-9354-19C317243D63}" type="slidenum">
              <a:rPr lang="zh-CN" altLang="en-US" smtClean="0"/>
              <a:pPr eaLnBrk="1" hangingPunct="1"/>
              <a:t>17</a:t>
            </a:fld>
            <a:endParaRPr lang="en-US" altLang="zh-CN" smtClean="0"/>
          </a:p>
        </p:txBody>
      </p:sp>
      <p:sp>
        <p:nvSpPr>
          <p:cNvPr id="3481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9EB4D8A-380D-4E74-8244-0BF993A0FF49}" type="slidenum">
              <a:rPr lang="zh-CN" altLang="en-US" smtClean="0"/>
              <a:pPr eaLnBrk="1" hangingPunct="1"/>
              <a:t>18</a:t>
            </a:fld>
            <a:endParaRPr lang="en-US" altLang="zh-CN" smtClean="0"/>
          </a:p>
        </p:txBody>
      </p:sp>
      <p:sp>
        <p:nvSpPr>
          <p:cNvPr id="3584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654088A-D44F-4C6F-B7C4-048ADB41B814}" type="slidenum">
              <a:rPr lang="zh-CN" altLang="en-US" smtClean="0"/>
              <a:pPr eaLnBrk="1" hangingPunct="1"/>
              <a:t>19</a:t>
            </a:fld>
            <a:endParaRPr lang="en-US" altLang="zh-CN" smtClean="0"/>
          </a:p>
        </p:txBody>
      </p:sp>
      <p:sp>
        <p:nvSpPr>
          <p:cNvPr id="3686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5B77FB0-F26B-4BE2-A7E1-9306B800628A}" type="slidenum">
              <a:rPr lang="zh-CN" altLang="en-US" smtClean="0"/>
              <a:pPr eaLnBrk="1" hangingPunct="1"/>
              <a:t>20</a:t>
            </a:fld>
            <a:endParaRPr lang="en-US" altLang="zh-CN" smtClean="0"/>
          </a:p>
        </p:txBody>
      </p:sp>
      <p:sp>
        <p:nvSpPr>
          <p:cNvPr id="3789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65DEC5E-BB35-40DB-94A9-0F27BB8C0442}" type="slidenum">
              <a:rPr lang="zh-CN" altLang="en-US" smtClean="0"/>
              <a:pPr eaLnBrk="1" hangingPunct="1"/>
              <a:t>22</a:t>
            </a:fld>
            <a:endParaRPr lang="en-US" altLang="zh-CN" smtClean="0"/>
          </a:p>
        </p:txBody>
      </p:sp>
      <p:sp>
        <p:nvSpPr>
          <p:cNvPr id="389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EF6FAE6-6D71-4496-8BFC-3357F269B77C}" type="slidenum">
              <a:rPr lang="zh-CN" altLang="en-US" smtClean="0"/>
              <a:pPr eaLnBrk="1" hangingPunct="1"/>
              <a:t>4</a:t>
            </a:fld>
            <a:endParaRPr lang="en-US" altLang="zh-CN" smtClean="0"/>
          </a:p>
        </p:txBody>
      </p:sp>
      <p:sp>
        <p:nvSpPr>
          <p:cNvPr id="2662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BE92567-1752-4409-AD58-1358816828E1}" type="slidenum">
              <a:rPr lang="zh-CN" altLang="en-US" smtClean="0"/>
              <a:pPr eaLnBrk="1" hangingPunct="1"/>
              <a:t>5</a:t>
            </a:fld>
            <a:endParaRPr lang="en-US" altLang="zh-CN" smtClean="0"/>
          </a:p>
        </p:txBody>
      </p:sp>
      <p:sp>
        <p:nvSpPr>
          <p:cNvPr id="2765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E4880D2-3AB2-4847-A644-997B6257725F}" type="slidenum">
              <a:rPr lang="zh-CN" altLang="en-US" smtClean="0"/>
              <a:pPr eaLnBrk="1" hangingPunct="1"/>
              <a:t>10</a:t>
            </a:fld>
            <a:endParaRPr lang="en-US" altLang="zh-CN" smtClean="0"/>
          </a:p>
        </p:txBody>
      </p:sp>
      <p:sp>
        <p:nvSpPr>
          <p:cNvPr id="2867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9E36D183-5236-44FC-8CA1-2E8BE622BF99}" type="slidenum">
              <a:rPr lang="zh-CN" altLang="en-US" smtClean="0"/>
              <a:pPr eaLnBrk="1" hangingPunct="1"/>
              <a:t>11</a:t>
            </a:fld>
            <a:endParaRPr lang="en-US" altLang="zh-CN" smtClean="0"/>
          </a:p>
        </p:txBody>
      </p:sp>
      <p:sp>
        <p:nvSpPr>
          <p:cNvPr id="2969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4954472-651E-4A7D-94AF-70DE7013E273}" type="slidenum">
              <a:rPr lang="zh-CN" altLang="en-US" smtClean="0"/>
              <a:pPr eaLnBrk="1" hangingPunct="1"/>
              <a:t>12</a:t>
            </a:fld>
            <a:endParaRPr lang="en-US" altLang="zh-CN" smtClean="0"/>
          </a:p>
        </p:txBody>
      </p:sp>
      <p:sp>
        <p:nvSpPr>
          <p:cNvPr id="3072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4F81ECC-8D8F-4A7E-BFA3-5FFAB7AF5F60}" type="slidenum">
              <a:rPr lang="zh-CN" altLang="en-US" smtClean="0"/>
              <a:pPr eaLnBrk="1" hangingPunct="1"/>
              <a:t>13</a:t>
            </a:fld>
            <a:endParaRPr lang="en-US" altLang="zh-CN" smtClean="0"/>
          </a:p>
        </p:txBody>
      </p:sp>
      <p:sp>
        <p:nvSpPr>
          <p:cNvPr id="3174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92402FF-AEC3-4268-B878-2E6B9A76AA26}" type="slidenum">
              <a:rPr lang="zh-CN" altLang="en-US" smtClean="0"/>
              <a:pPr eaLnBrk="1" hangingPunct="1"/>
              <a:t>14</a:t>
            </a:fld>
            <a:endParaRPr lang="en-US" altLang="zh-CN" smtClean="0"/>
          </a:p>
        </p:txBody>
      </p:sp>
      <p:sp>
        <p:nvSpPr>
          <p:cNvPr id="3277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9D3AB113-7080-4495-A389-739DB8038E9A}" type="slidenum">
              <a:rPr lang="zh-CN" altLang="en-US" smtClean="0"/>
              <a:pPr eaLnBrk="1" hangingPunct="1"/>
              <a:t>16</a:t>
            </a:fld>
            <a:endParaRPr lang="en-US" altLang="zh-CN" smtClean="0"/>
          </a:p>
        </p:txBody>
      </p:sp>
      <p:sp>
        <p:nvSpPr>
          <p:cNvPr id="3379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16527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1113181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17675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13804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324975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6152866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59739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609600"/>
            <a:ext cx="2135187" cy="55165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609600"/>
            <a:ext cx="6253163" cy="5516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30776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09600"/>
            <a:ext cx="854075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199500485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609600"/>
            <a:ext cx="85407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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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&#30005;&#23481;&#19982;&#21738;&#20123;&#22240;&#25968;&#26377;&#20851;.swf" TargetMode="External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6" Type="http://schemas.openxmlformats.org/officeDocument/2006/relationships/hyperlink" Target="&#30005;&#23481;&#30340;&#24433;&#21709;&#22240;&#32032;.wmv" TargetMode="External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2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emf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1.emf"/><Relationship Id="rId5" Type="http://schemas.openxmlformats.org/officeDocument/2006/relationships/image" Target="../media/image8.emf"/><Relationship Id="rId15" Type="http://schemas.openxmlformats.org/officeDocument/2006/relationships/image" Target="../media/image13.e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.emf"/><Relationship Id="rId14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hyperlink" Target="&#32440;&#36136;&#30005;&#23481;&#22120;(mpeg4).av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http://www.zy.edu/Resource/GZ/GZWL/DGJC/G2/D1/tbjx0164zw_01_0015.files/image002.gi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0.emf"/><Relationship Id="rId5" Type="http://schemas.openxmlformats.org/officeDocument/2006/relationships/image" Target="../media/image27.e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jpe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8"/>
          <p:cNvSpPr txBox="1">
            <a:spLocks noChangeArrowheads="1"/>
          </p:cNvSpPr>
          <p:nvPr/>
        </p:nvSpPr>
        <p:spPr bwMode="auto">
          <a:xfrm>
            <a:off x="1763713" y="4941888"/>
            <a:ext cx="6408737" cy="152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/>
              <a:t>          </a:t>
            </a:r>
            <a:r>
              <a:rPr lang="zh-CN" altLang="en-US" sz="4000" b="1">
                <a:solidFill>
                  <a:srgbClr val="0000FF"/>
                </a:solidFill>
              </a:rPr>
              <a:t>第一章   静电场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solidFill>
                  <a:srgbClr val="0000FF"/>
                </a:solidFill>
              </a:rPr>
              <a:t>       第八节  电容器与电容</a:t>
            </a:r>
          </a:p>
        </p:txBody>
      </p:sp>
      <p:sp>
        <p:nvSpPr>
          <p:cNvPr id="2051" name="Text Box 9"/>
          <p:cNvSpPr txBox="1">
            <a:spLocks noChangeArrowheads="1"/>
          </p:cNvSpPr>
          <p:nvPr/>
        </p:nvSpPr>
        <p:spPr bwMode="auto">
          <a:xfrm>
            <a:off x="468313" y="692150"/>
            <a:ext cx="2305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00FF"/>
                </a:solidFill>
              </a:rPr>
              <a:t>人教版选修</a:t>
            </a:r>
            <a:r>
              <a:rPr lang="en-US" altLang="zh-CN" b="1">
                <a:solidFill>
                  <a:srgbClr val="0000FF"/>
                </a:solidFill>
              </a:rPr>
              <a:t>3-1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609600" y="3576638"/>
            <a:ext cx="5181600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理论和实验都证明：平行板电容器的电容 </a:t>
            </a:r>
            <a:r>
              <a:rPr lang="en-US" altLang="zh-CN" sz="2400" b="1" i="1">
                <a:solidFill>
                  <a:srgbClr val="000000"/>
                </a:solidFill>
                <a:latin typeface="宋体" pitchFamily="2" charset="-122"/>
              </a:rPr>
              <a:t>C 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跟介电常量 </a:t>
            </a:r>
            <a:r>
              <a:rPr lang="en-US" altLang="zh-CN" sz="2400" b="1" i="1">
                <a:solidFill>
                  <a:srgbClr val="000000"/>
                </a:solidFill>
                <a:latin typeface="宋体" pitchFamily="2" charset="-122"/>
              </a:rPr>
              <a:t>e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成正比，跟正对面积 </a:t>
            </a:r>
            <a:r>
              <a:rPr lang="en-US" altLang="zh-CN" sz="2400" b="1" i="1">
                <a:solidFill>
                  <a:srgbClr val="000000"/>
                </a:solidFill>
                <a:latin typeface="宋体" pitchFamily="2" charset="-122"/>
              </a:rPr>
              <a:t>S 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成正比，跟极板间的距离</a:t>
            </a:r>
            <a:r>
              <a:rPr lang="en-US" altLang="zh-CN" sz="2400" b="1" i="1">
                <a:solidFill>
                  <a:srgbClr val="000000"/>
                </a:solidFill>
                <a:latin typeface="宋体" pitchFamily="2" charset="-122"/>
              </a:rPr>
              <a:t>d 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成反比，即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:</a:t>
            </a:r>
          </a:p>
        </p:txBody>
      </p:sp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609600" y="1214438"/>
            <a:ext cx="7924800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电容器的电容是一个与</a:t>
            </a:r>
            <a:r>
              <a:rPr lang="en-US" altLang="zh-CN" sz="2400" b="1" i="1">
                <a:solidFill>
                  <a:srgbClr val="000000"/>
                </a:solidFill>
                <a:latin typeface="宋体" pitchFamily="2" charset="-122"/>
              </a:rPr>
              <a:t>Q 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、</a:t>
            </a:r>
            <a:r>
              <a:rPr lang="en-US" altLang="zh-CN" sz="2400" b="1" i="1">
                <a:solidFill>
                  <a:srgbClr val="000000"/>
                </a:solidFill>
                <a:latin typeface="宋体" pitchFamily="2" charset="-122"/>
              </a:rPr>
              <a:t>U 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无关的物理量，它的大小是由电容器本身结构决定的。那么电容器的电容跟什么因素有关呢？ 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609600" y="2586038"/>
            <a:ext cx="7848600" cy="919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一般来说，电容器的电容是由两个导体的大小、形状和相对位置以及它们的电介质决定的。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179388" y="333375"/>
            <a:ext cx="510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3200" b="1">
                <a:solidFill>
                  <a:srgbClr val="FF0000"/>
                </a:solidFill>
                <a:latin typeface="Times New Roman" pitchFamily="18" charset="0"/>
              </a:rPr>
              <a:t>三、平行板电容器的电容</a:t>
            </a:r>
          </a:p>
        </p:txBody>
      </p:sp>
      <p:graphicFrame>
        <p:nvGraphicFramePr>
          <p:cNvPr id="58374" name="Object 6"/>
          <p:cNvGraphicFramePr>
            <a:graphicFrameLocks noChangeAspect="1"/>
          </p:cNvGraphicFramePr>
          <p:nvPr/>
        </p:nvGraphicFramePr>
        <p:xfrm>
          <a:off x="1403350" y="5373688"/>
          <a:ext cx="1439863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Equation" r:id="rId4" imgW="609660" imgH="390615" progId="Equation.DSMT4">
                  <p:embed/>
                </p:oleObj>
              </mc:Choice>
              <mc:Fallback>
                <p:oleObj name="Equation" r:id="rId4" imgW="609660" imgH="390615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373688"/>
                        <a:ext cx="1439863" cy="95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375" name="Picture 7" descr="电容器实验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733800"/>
            <a:ext cx="23876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6" name="AutoShape 8">
            <a:hlinkClick r:id="rId8" action="ppaction://hlinkfile" highlightClick="1"/>
          </p:cNvPr>
          <p:cNvSpPr>
            <a:spLocks noChangeArrowheads="1"/>
          </p:cNvSpPr>
          <p:nvPr/>
        </p:nvSpPr>
        <p:spPr bwMode="auto">
          <a:xfrm>
            <a:off x="6588125" y="5734050"/>
            <a:ext cx="1512888" cy="431800"/>
          </a:xfrm>
          <a:prstGeom prst="actionButtonBlank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FF3300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演示实验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8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8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8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0" grpId="0" autoUpdateAnimBg="0"/>
      <p:bldP spid="58371" grpId="0" autoUpdateAnimBg="0"/>
      <p:bldP spid="58372" grpId="0" autoUpdateAnimBg="0"/>
      <p:bldP spid="5837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85800" y="762000"/>
            <a:ext cx="7848600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</a:rPr>
              <a:t>      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【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例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1】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有一空气平行板电容器，它的面积是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10 cm</a:t>
            </a:r>
            <a:r>
              <a:rPr lang="en-US" altLang="zh-CN" sz="2000" b="1" baseline="45000">
                <a:solidFill>
                  <a:srgbClr val="000000"/>
                </a:solidFill>
                <a:latin typeface="宋体" pitchFamily="2" charset="-122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 ,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两板相距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1.0 mm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，使它带上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6.0×10</a:t>
            </a:r>
            <a:r>
              <a:rPr lang="en-US" altLang="zh-CN" sz="2000" b="1" baseline="45000">
                <a:solidFill>
                  <a:srgbClr val="000000"/>
                </a:solidFill>
                <a:latin typeface="宋体" pitchFamily="2" charset="-122"/>
                <a:cs typeface="Times New Roman" pitchFamily="18" charset="0"/>
              </a:rPr>
              <a:t>–</a:t>
            </a:r>
            <a:r>
              <a:rPr lang="en-US" altLang="zh-CN" sz="2000" b="1" baseline="45000">
                <a:solidFill>
                  <a:srgbClr val="000000"/>
                </a:solidFill>
                <a:latin typeface="宋体" pitchFamily="2" charset="-122"/>
              </a:rPr>
              <a:t>9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 C</a:t>
            </a:r>
            <a:r>
              <a:rPr lang="en-US" altLang="zh-CN" sz="800" b="1">
                <a:solidFill>
                  <a:srgbClr val="000000"/>
                </a:solidFill>
                <a:latin typeface="宋体" pitchFamily="2" charset="-122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的电荷量，求两板间的电压和电场强度。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空气的电容率 </a:t>
            </a:r>
            <a:r>
              <a:rPr lang="en-US" altLang="zh-CN" sz="2400" b="1" i="1">
                <a:solidFill>
                  <a:srgbClr val="000000"/>
                </a:solidFill>
                <a:latin typeface="宋体" pitchFamily="2" charset="-122"/>
              </a:rPr>
              <a:t>e 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  <a:sym typeface="Symbol" pitchFamily="18" charset="2"/>
              </a:rPr>
              <a:t> 1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)</a:t>
            </a:r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685800" y="2209800"/>
            <a:ext cx="746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解：</a:t>
            </a:r>
            <a:r>
              <a:rPr lang="zh-CN" altLang="en-US" sz="2400" b="1">
                <a:solidFill>
                  <a:srgbClr val="000000"/>
                </a:solidFill>
                <a:latin typeface="Symbol" pitchFamily="18" charset="2"/>
                <a:ea typeface="楷体_GB2312" pitchFamily="49" charset="-122"/>
                <a:sym typeface="Symbol" pitchFamily="18" charset="2"/>
              </a:rPr>
              <a:t>平行板电容器的电容为</a:t>
            </a:r>
            <a:endParaRPr lang="zh-CN" altLang="en-US" sz="2400" b="1">
              <a:solidFill>
                <a:srgbClr val="000000"/>
              </a:solidFill>
              <a:latin typeface="Symbol" pitchFamily="18" charset="2"/>
              <a:ea typeface="楷体_GB2312" pitchFamily="49" charset="-122"/>
            </a:endParaRPr>
          </a:p>
        </p:txBody>
      </p:sp>
      <p:graphicFrame>
        <p:nvGraphicFramePr>
          <p:cNvPr id="60420" name="Object 4"/>
          <p:cNvGraphicFramePr>
            <a:graphicFrameLocks noChangeAspect="1"/>
          </p:cNvGraphicFramePr>
          <p:nvPr/>
        </p:nvGraphicFramePr>
        <p:xfrm>
          <a:off x="2025650" y="2819400"/>
          <a:ext cx="13589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Microsoft 公式 3.0" r:id="rId4" imgW="1333530" imgH="771525" progId="Equation.3">
                  <p:embed/>
                </p:oleObj>
              </mc:Choice>
              <mc:Fallback>
                <p:oleObj name="Microsoft 公式 3.0" r:id="rId4" imgW="1333530" imgH="77152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5650" y="2819400"/>
                        <a:ext cx="13589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1" name="Object 5"/>
          <p:cNvGraphicFramePr>
            <a:graphicFrameLocks noChangeAspect="1"/>
          </p:cNvGraphicFramePr>
          <p:nvPr/>
        </p:nvGraphicFramePr>
        <p:xfrm>
          <a:off x="3454400" y="2809875"/>
          <a:ext cx="42418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Equation" r:id="rId6" imgW="4210110" imgH="723810" progId="Equation.3">
                  <p:embed/>
                </p:oleObj>
              </mc:Choice>
              <mc:Fallback>
                <p:oleObj name="Equation" r:id="rId6" imgW="4210110" imgH="72381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400" y="2809875"/>
                        <a:ext cx="42418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2" name="Object 6"/>
          <p:cNvGraphicFramePr>
            <a:graphicFrameLocks noChangeAspect="1"/>
          </p:cNvGraphicFramePr>
          <p:nvPr/>
        </p:nvGraphicFramePr>
        <p:xfrm>
          <a:off x="2495550" y="3733800"/>
          <a:ext cx="3340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Equation" r:id="rId8" imgW="3314790" imgH="352335" progId="Equation.3">
                  <p:embed/>
                </p:oleObj>
              </mc:Choice>
              <mc:Fallback>
                <p:oleObj name="Equation" r:id="rId8" imgW="3314790" imgH="35233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3733800"/>
                        <a:ext cx="33401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3" name="Object 7"/>
          <p:cNvGraphicFramePr>
            <a:graphicFrameLocks noChangeAspect="1"/>
          </p:cNvGraphicFramePr>
          <p:nvPr/>
        </p:nvGraphicFramePr>
        <p:xfrm>
          <a:off x="2133600" y="5105400"/>
          <a:ext cx="8890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Equation" r:id="rId10" imgW="857250" imgH="647790" progId="Equation.3">
                  <p:embed/>
                </p:oleObj>
              </mc:Choice>
              <mc:Fallback>
                <p:oleObj name="Equation" r:id="rId10" imgW="857250" imgH="64779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105400"/>
                        <a:ext cx="8890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4" name="Object 8"/>
          <p:cNvGraphicFramePr>
            <a:graphicFrameLocks noChangeAspect="1"/>
          </p:cNvGraphicFramePr>
          <p:nvPr/>
        </p:nvGraphicFramePr>
        <p:xfrm>
          <a:off x="3136900" y="5060950"/>
          <a:ext cx="3810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" name="公式" r:id="rId12" imgW="3781350" imgH="733515" progId="Equation.3">
                  <p:embed/>
                </p:oleObj>
              </mc:Choice>
              <mc:Fallback>
                <p:oleObj name="公式" r:id="rId12" imgW="3781350" imgH="73351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6900" y="5060950"/>
                        <a:ext cx="3810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425" name="Group 9"/>
          <p:cNvGrpSpPr>
            <a:grpSpLocks/>
          </p:cNvGrpSpPr>
          <p:nvPr/>
        </p:nvGrpSpPr>
        <p:grpSpPr bwMode="auto">
          <a:xfrm>
            <a:off x="685800" y="4279900"/>
            <a:ext cx="5867400" cy="673100"/>
            <a:chOff x="403" y="2600"/>
            <a:chExt cx="3696" cy="424"/>
          </a:xfrm>
        </p:grpSpPr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403" y="2657"/>
              <a:ext cx="36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400">
                  <a:solidFill>
                    <a:srgbClr val="000000"/>
                  </a:solidFill>
                  <a:latin typeface="Symbol" pitchFamily="18" charset="2"/>
                </a:rPr>
                <a:t>        </a:t>
              </a:r>
              <a:r>
                <a:rPr lang="zh-CN" altLang="en-US" sz="2400" b="1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由   </a:t>
              </a:r>
              <a:r>
                <a:rPr lang="zh-CN" altLang="en-US" sz="2400" b="1">
                  <a:solidFill>
                    <a:srgbClr val="000000"/>
                  </a:solidFill>
                  <a:latin typeface="Symbol" pitchFamily="18" charset="2"/>
                </a:rPr>
                <a:t>         </a:t>
              </a:r>
              <a:r>
                <a:rPr lang="zh-CN" altLang="en-US" sz="2400" b="1">
                  <a:solidFill>
                    <a:srgbClr val="000000"/>
                  </a:solidFill>
                  <a:latin typeface="Symbol" pitchFamily="18" charset="2"/>
                  <a:ea typeface="楷体_GB2312" pitchFamily="49" charset="-122"/>
                </a:rPr>
                <a:t>可知，两极板间的电压为</a:t>
              </a:r>
            </a:p>
          </p:txBody>
        </p:sp>
        <p:graphicFrame>
          <p:nvGraphicFramePr>
            <p:cNvPr id="12299" name="Object 11"/>
            <p:cNvGraphicFramePr>
              <a:graphicFrameLocks noChangeAspect="1"/>
            </p:cNvGraphicFramePr>
            <p:nvPr/>
          </p:nvGraphicFramePr>
          <p:xfrm>
            <a:off x="1104" y="2600"/>
            <a:ext cx="560" cy="4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6" name="Equation" r:id="rId14" imgW="857250" imgH="647790" progId="Equation.3">
                    <p:embed/>
                  </p:oleObj>
                </mc:Choice>
                <mc:Fallback>
                  <p:oleObj name="Equation" r:id="rId14" imgW="857250" imgH="64779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2600"/>
                          <a:ext cx="560" cy="4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0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684213" y="2133600"/>
            <a:ext cx="60483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>
                <a:latin typeface="Symbol" pitchFamily="18" charset="2"/>
              </a:rPr>
              <a:t>        </a:t>
            </a:r>
            <a:r>
              <a:rPr lang="zh-CN" altLang="en-US" sz="3200" b="1">
                <a:solidFill>
                  <a:srgbClr val="FF0000"/>
                </a:solidFill>
                <a:latin typeface="Symbol" pitchFamily="18" charset="2"/>
                <a:ea typeface="楷体_GB2312" pitchFamily="49" charset="-122"/>
              </a:rPr>
              <a:t>两极板间的电场强度为</a:t>
            </a:r>
          </a:p>
        </p:txBody>
      </p:sp>
      <p:graphicFrame>
        <p:nvGraphicFramePr>
          <p:cNvPr id="62467" name="Object 3"/>
          <p:cNvGraphicFramePr>
            <a:graphicFrameLocks noChangeAspect="1"/>
          </p:cNvGraphicFramePr>
          <p:nvPr/>
        </p:nvGraphicFramePr>
        <p:xfrm>
          <a:off x="1979613" y="3557588"/>
          <a:ext cx="9144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Microsoft 公式 3.0" r:id="rId4" imgW="885870" imgH="619215" progId="Equation.3">
                  <p:embed/>
                </p:oleObj>
              </mc:Choice>
              <mc:Fallback>
                <p:oleObj name="Microsoft 公式 3.0" r:id="rId4" imgW="885870" imgH="61921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557588"/>
                        <a:ext cx="9144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2970213" y="3505200"/>
          <a:ext cx="22352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Equation" r:id="rId6" imgW="2209680" imgH="723810" progId="Equation.3">
                  <p:embed/>
                </p:oleObj>
              </mc:Choice>
              <mc:Fallback>
                <p:oleObj name="Equation" r:id="rId6" imgW="2209680" imgH="72381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213" y="3505200"/>
                        <a:ext cx="22352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9" name="Object 5"/>
          <p:cNvGraphicFramePr>
            <a:graphicFrameLocks noChangeAspect="1"/>
          </p:cNvGraphicFramePr>
          <p:nvPr/>
        </p:nvGraphicFramePr>
        <p:xfrm>
          <a:off x="5294313" y="3695700"/>
          <a:ext cx="2171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Equation" r:id="rId8" imgW="2143260" imgH="352335" progId="Equation.3">
                  <p:embed/>
                </p:oleObj>
              </mc:Choice>
              <mc:Fallback>
                <p:oleObj name="Equation" r:id="rId8" imgW="2143260" imgH="35233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4313" y="3695700"/>
                        <a:ext cx="21717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609600" y="1371600"/>
            <a:ext cx="8355013" cy="9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电容器种类繁多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, 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其分类按电介质可分为纸介、云母、陶瓷、电解电容等；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09600" y="2362200"/>
            <a:ext cx="784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    按可变程度可分为固定、半可变、可变电容器。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179388" y="333375"/>
            <a:ext cx="3505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3200" b="1">
                <a:solidFill>
                  <a:srgbClr val="FF0000"/>
                </a:solidFill>
                <a:latin typeface="宋体" pitchFamily="2" charset="-122"/>
              </a:rPr>
              <a:t>四、常用电容器</a:t>
            </a:r>
          </a:p>
        </p:txBody>
      </p:sp>
      <p:pic>
        <p:nvPicPr>
          <p:cNvPr id="24581" name="Picture 5" descr="电容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941638"/>
            <a:ext cx="3606800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79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4211638" y="3500438"/>
            <a:ext cx="46085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FF0000"/>
                </a:solidFill>
                <a:latin typeface="宋体" pitchFamily="2" charset="-122"/>
              </a:rPr>
              <a:t>该元件有两片锡箔</a:t>
            </a:r>
            <a:r>
              <a:rPr kumimoji="1" lang="en-US" altLang="zh-CN" sz="2400" b="1">
                <a:solidFill>
                  <a:srgbClr val="FF0000"/>
                </a:solidFill>
                <a:latin typeface="宋体" pitchFamily="2" charset="-122"/>
              </a:rPr>
              <a:t>(</a:t>
            </a:r>
            <a:r>
              <a:rPr kumimoji="1" lang="zh-CN" altLang="en-US" sz="2400" b="1">
                <a:solidFill>
                  <a:srgbClr val="FF0000"/>
                </a:solidFill>
                <a:latin typeface="宋体" pitchFamily="2" charset="-122"/>
              </a:rPr>
              <a:t>导体</a:t>
            </a:r>
            <a:r>
              <a:rPr kumimoji="1" lang="en-US" altLang="zh-CN" sz="2400" b="1">
                <a:solidFill>
                  <a:srgbClr val="FF0000"/>
                </a:solidFill>
                <a:latin typeface="宋体" pitchFamily="2" charset="-122"/>
              </a:rPr>
              <a:t>),</a:t>
            </a:r>
            <a:r>
              <a:rPr kumimoji="1" lang="zh-CN" altLang="en-US" sz="2400" b="1">
                <a:solidFill>
                  <a:srgbClr val="FF0000"/>
                </a:solidFill>
                <a:latin typeface="宋体" pitchFamily="2" charset="-122"/>
              </a:rPr>
              <a:t>中间是一层薄纸</a:t>
            </a:r>
            <a:r>
              <a:rPr kumimoji="1" lang="en-US" altLang="zh-CN" sz="2400" b="1">
                <a:solidFill>
                  <a:srgbClr val="FF0000"/>
                </a:solidFill>
                <a:latin typeface="宋体" pitchFamily="2" charset="-122"/>
              </a:rPr>
              <a:t>(</a:t>
            </a:r>
            <a:r>
              <a:rPr kumimoji="1" lang="zh-CN" altLang="en-US" sz="2400" b="1">
                <a:solidFill>
                  <a:srgbClr val="FF0000"/>
                </a:solidFill>
                <a:latin typeface="宋体" pitchFamily="2" charset="-122"/>
              </a:rPr>
              <a:t>介质</a:t>
            </a:r>
            <a:r>
              <a:rPr kumimoji="1" lang="en-US" altLang="zh-CN" sz="2400" b="1">
                <a:solidFill>
                  <a:srgbClr val="FF0000"/>
                </a:solidFill>
                <a:latin typeface="宋体" pitchFamily="2" charset="-122"/>
              </a:rPr>
              <a:t>)</a:t>
            </a:r>
            <a:r>
              <a:rPr kumimoji="1" lang="zh-CN" altLang="en-US" sz="2400" b="1">
                <a:solidFill>
                  <a:srgbClr val="FF0000"/>
                </a:solidFill>
                <a:latin typeface="宋体" pitchFamily="2" charset="-122"/>
              </a:rPr>
              <a:t>构成</a:t>
            </a:r>
          </a:p>
        </p:txBody>
      </p:sp>
      <p:grpSp>
        <p:nvGrpSpPr>
          <p:cNvPr id="15363" name="Group 3"/>
          <p:cNvGrpSpPr>
            <a:grpSpLocks/>
          </p:cNvGrpSpPr>
          <p:nvPr/>
        </p:nvGrpSpPr>
        <p:grpSpPr bwMode="auto">
          <a:xfrm>
            <a:off x="539750" y="981075"/>
            <a:ext cx="6584950" cy="2276475"/>
            <a:chOff x="1612" y="391"/>
            <a:chExt cx="4148" cy="1434"/>
          </a:xfrm>
        </p:grpSpPr>
        <p:grpSp>
          <p:nvGrpSpPr>
            <p:cNvPr id="15365" name="Group 4"/>
            <p:cNvGrpSpPr>
              <a:grpSpLocks/>
            </p:cNvGrpSpPr>
            <p:nvPr/>
          </p:nvGrpSpPr>
          <p:grpSpPr bwMode="auto">
            <a:xfrm>
              <a:off x="1612" y="391"/>
              <a:ext cx="4148" cy="1434"/>
              <a:chOff x="748" y="935"/>
              <a:chExt cx="4148" cy="1434"/>
            </a:xfrm>
          </p:grpSpPr>
          <p:pic>
            <p:nvPicPr>
              <p:cNvPr id="15367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39" t="21657" r="6645" b="47250"/>
              <a:stretch>
                <a:fillRect/>
              </a:stretch>
            </p:blipFill>
            <p:spPr bwMode="auto">
              <a:xfrm>
                <a:off x="748" y="935"/>
                <a:ext cx="4148" cy="14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368" name="Rectangle 6"/>
              <p:cNvSpPr>
                <a:spLocks noChangeArrowheads="1"/>
              </p:cNvSpPr>
              <p:nvPr/>
            </p:nvSpPr>
            <p:spPr bwMode="auto">
              <a:xfrm>
                <a:off x="748" y="2231"/>
                <a:ext cx="1316" cy="1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15366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0" t="53156" r="24733" b="36914"/>
            <a:stretch>
              <a:fillRect/>
            </a:stretch>
          </p:blipFill>
          <p:spPr bwMode="auto">
            <a:xfrm>
              <a:off x="3200" y="436"/>
              <a:ext cx="1449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6632" name="Picture 8" descr="电容器1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429000"/>
            <a:ext cx="3887788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电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0" y="152400"/>
            <a:ext cx="8534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Tahoma" pitchFamily="34" charset="0"/>
              </a:rPr>
              <a:t>从电容器的包装上我们可以得到该电容的那些信息</a:t>
            </a:r>
          </a:p>
        </p:txBody>
      </p:sp>
      <p:pic>
        <p:nvPicPr>
          <p:cNvPr id="16388" name="Picture 4" descr="jMwb_bt_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838200"/>
            <a:ext cx="60198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" b="17227"/>
          <a:stretch>
            <a:fillRect/>
          </a:stretch>
        </p:blipFill>
        <p:spPr bwMode="auto">
          <a:xfrm>
            <a:off x="0" y="49213"/>
            <a:ext cx="9144000" cy="680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2438400" y="914400"/>
            <a:ext cx="632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en-US" sz="240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362200" y="762000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en-US" sz="2400">
              <a:latin typeface="Times New Roman" pitchFamily="18" charset="0"/>
            </a:endParaRPr>
          </a:p>
        </p:txBody>
      </p:sp>
      <p:grpSp>
        <p:nvGrpSpPr>
          <p:cNvPr id="30723" name="Group 3"/>
          <p:cNvGrpSpPr>
            <a:grpSpLocks/>
          </p:cNvGrpSpPr>
          <p:nvPr/>
        </p:nvGrpSpPr>
        <p:grpSpPr bwMode="auto">
          <a:xfrm>
            <a:off x="0" y="14288"/>
            <a:ext cx="9144000" cy="6843712"/>
            <a:chOff x="0" y="9"/>
            <a:chExt cx="5760" cy="4311"/>
          </a:xfrm>
        </p:grpSpPr>
        <p:pic>
          <p:nvPicPr>
            <p:cNvPr id="1843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"/>
              <a:ext cx="5760" cy="4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37" name="Rectangle 5"/>
            <p:cNvSpPr>
              <a:spLocks noChangeArrowheads="1"/>
            </p:cNvSpPr>
            <p:nvPr/>
          </p:nvSpPr>
          <p:spPr bwMode="auto">
            <a:xfrm>
              <a:off x="5229" y="3909"/>
              <a:ext cx="521" cy="39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6146" cy="4609"/>
          </a:xfrm>
        </p:grpSpPr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144" cy="4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460" name="Rectangle 4"/>
            <p:cNvSpPr>
              <a:spLocks noChangeArrowheads="1"/>
            </p:cNvSpPr>
            <p:nvPr/>
          </p:nvSpPr>
          <p:spPr bwMode="auto">
            <a:xfrm>
              <a:off x="5556" y="4320"/>
              <a:ext cx="590" cy="2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>
            <p:ph type="body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78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900113" y="115888"/>
            <a:ext cx="41036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C00000"/>
                </a:solidFill>
                <a:latin typeface="宋体" pitchFamily="2" charset="-122"/>
              </a:rPr>
              <a:t>电容器和电容</a:t>
            </a:r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0" y="762000"/>
            <a:ext cx="2590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C00000"/>
                </a:solidFill>
                <a:latin typeface="宋体" pitchFamily="2" charset="-122"/>
              </a:rPr>
              <a:t>一、电容器</a:t>
            </a:r>
            <a:r>
              <a:rPr lang="zh-CN" altLang="en-US" sz="2000" b="1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 </a:t>
            </a: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228600" y="1371600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C00000"/>
                </a:solidFill>
                <a:latin typeface="宋体" pitchFamily="2" charset="-122"/>
              </a:rPr>
              <a:t>１</a:t>
            </a:r>
            <a:r>
              <a:rPr lang="en-US" altLang="zh-CN" sz="2000" b="1">
                <a:solidFill>
                  <a:srgbClr val="C00000"/>
                </a:solidFill>
                <a:latin typeface="宋体" pitchFamily="2" charset="-122"/>
              </a:rPr>
              <a:t>.</a:t>
            </a:r>
            <a:r>
              <a:rPr lang="zh-CN" altLang="en-US" sz="2000" b="1">
                <a:solidFill>
                  <a:srgbClr val="C00000"/>
                </a:solidFill>
                <a:latin typeface="宋体" pitchFamily="2" charset="-122"/>
              </a:rPr>
              <a:t>定义：</a:t>
            </a:r>
            <a:r>
              <a:rPr lang="zh-CN" altLang="en-US" sz="2000" b="1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 </a:t>
            </a:r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1476375" y="1371600"/>
            <a:ext cx="6769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</a:rPr>
              <a:t>任何两个彼此绝缘又相隔很近的导体，组成一个电容器。 </a:t>
            </a:r>
          </a:p>
        </p:txBody>
      </p:sp>
      <p:grpSp>
        <p:nvGrpSpPr>
          <p:cNvPr id="3078" name="Group 6"/>
          <p:cNvGrpSpPr>
            <a:grpSpLocks/>
          </p:cNvGrpSpPr>
          <p:nvPr/>
        </p:nvGrpSpPr>
        <p:grpSpPr bwMode="auto">
          <a:xfrm>
            <a:off x="6629400" y="3124200"/>
            <a:ext cx="1692275" cy="642938"/>
            <a:chOff x="4176" y="1584"/>
            <a:chExt cx="1066" cy="405"/>
          </a:xfrm>
        </p:grpSpPr>
        <p:sp>
          <p:nvSpPr>
            <p:cNvPr id="3120" name="Rectangle 7"/>
            <p:cNvSpPr>
              <a:spLocks noChangeArrowheads="1"/>
            </p:cNvSpPr>
            <p:nvPr/>
          </p:nvSpPr>
          <p:spPr bwMode="auto">
            <a:xfrm>
              <a:off x="4176" y="1584"/>
              <a:ext cx="1056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21" name="Rectangle 8"/>
            <p:cNvSpPr>
              <a:spLocks noChangeArrowheads="1"/>
            </p:cNvSpPr>
            <p:nvPr/>
          </p:nvSpPr>
          <p:spPr bwMode="auto">
            <a:xfrm>
              <a:off x="4186" y="1941"/>
              <a:ext cx="1056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179388" y="2060575"/>
            <a:ext cx="419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C00000"/>
                </a:solidFill>
                <a:latin typeface="宋体" pitchFamily="2" charset="-122"/>
              </a:rPr>
              <a:t>２</a:t>
            </a:r>
            <a:r>
              <a:rPr lang="en-US" altLang="zh-CN" sz="2000" b="1">
                <a:solidFill>
                  <a:srgbClr val="C00000"/>
                </a:solidFill>
                <a:latin typeface="宋体" pitchFamily="2" charset="-122"/>
              </a:rPr>
              <a:t>.</a:t>
            </a:r>
            <a:r>
              <a:rPr lang="zh-CN" altLang="en-US" sz="2000" b="1">
                <a:solidFill>
                  <a:srgbClr val="C00000"/>
                </a:solidFill>
                <a:latin typeface="宋体" pitchFamily="2" charset="-122"/>
              </a:rPr>
              <a:t>电容器的充、放电</a:t>
            </a:r>
            <a:r>
              <a:rPr lang="zh-CN" altLang="en-US" sz="2000" b="1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 </a:t>
            </a:r>
          </a:p>
        </p:txBody>
      </p:sp>
      <p:sp>
        <p:nvSpPr>
          <p:cNvPr id="3080" name="Oval 10"/>
          <p:cNvSpPr>
            <a:spLocks noChangeArrowheads="1"/>
          </p:cNvSpPr>
          <p:nvPr/>
        </p:nvSpPr>
        <p:spPr bwMode="auto">
          <a:xfrm>
            <a:off x="5972175" y="27289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081" name="Group 11"/>
          <p:cNvGrpSpPr>
            <a:grpSpLocks/>
          </p:cNvGrpSpPr>
          <p:nvPr/>
        </p:nvGrpSpPr>
        <p:grpSpPr bwMode="auto">
          <a:xfrm>
            <a:off x="4648200" y="2590800"/>
            <a:ext cx="2924175" cy="1600200"/>
            <a:chOff x="2928" y="1632"/>
            <a:chExt cx="1842" cy="1008"/>
          </a:xfrm>
        </p:grpSpPr>
        <p:sp>
          <p:nvSpPr>
            <p:cNvPr id="3106" name="Line 12"/>
            <p:cNvSpPr>
              <a:spLocks noChangeShapeType="1"/>
            </p:cNvSpPr>
            <p:nvPr/>
          </p:nvSpPr>
          <p:spPr bwMode="auto">
            <a:xfrm>
              <a:off x="3072" y="1632"/>
              <a:ext cx="52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107" name="Group 13"/>
            <p:cNvGrpSpPr>
              <a:grpSpLocks/>
            </p:cNvGrpSpPr>
            <p:nvPr/>
          </p:nvGrpSpPr>
          <p:grpSpPr bwMode="auto">
            <a:xfrm>
              <a:off x="2928" y="1632"/>
              <a:ext cx="1842" cy="1008"/>
              <a:chOff x="2928" y="1632"/>
              <a:chExt cx="1842" cy="1008"/>
            </a:xfrm>
          </p:grpSpPr>
          <p:grpSp>
            <p:nvGrpSpPr>
              <p:cNvPr id="3108" name="Group 14"/>
              <p:cNvGrpSpPr>
                <a:grpSpLocks/>
              </p:cNvGrpSpPr>
              <p:nvPr/>
            </p:nvGrpSpPr>
            <p:grpSpPr bwMode="auto">
              <a:xfrm>
                <a:off x="2928" y="1632"/>
                <a:ext cx="1842" cy="1008"/>
                <a:chOff x="2928" y="1632"/>
                <a:chExt cx="1842" cy="1008"/>
              </a:xfrm>
            </p:grpSpPr>
            <p:grpSp>
              <p:nvGrpSpPr>
                <p:cNvPr id="3113" name="Group 15"/>
                <p:cNvGrpSpPr>
                  <a:grpSpLocks/>
                </p:cNvGrpSpPr>
                <p:nvPr/>
              </p:nvGrpSpPr>
              <p:grpSpPr bwMode="auto">
                <a:xfrm>
                  <a:off x="2928" y="1632"/>
                  <a:ext cx="336" cy="530"/>
                  <a:chOff x="2688" y="1758"/>
                  <a:chExt cx="336" cy="530"/>
                </a:xfrm>
              </p:grpSpPr>
              <p:grpSp>
                <p:nvGrpSpPr>
                  <p:cNvPr id="3116" name="Group 16"/>
                  <p:cNvGrpSpPr>
                    <a:grpSpLocks/>
                  </p:cNvGrpSpPr>
                  <p:nvPr/>
                </p:nvGrpSpPr>
                <p:grpSpPr bwMode="auto">
                  <a:xfrm>
                    <a:off x="2688" y="2208"/>
                    <a:ext cx="336" cy="80"/>
                    <a:chOff x="2688" y="2208"/>
                    <a:chExt cx="336" cy="80"/>
                  </a:xfrm>
                </p:grpSpPr>
                <p:sp>
                  <p:nvSpPr>
                    <p:cNvPr id="3118" name="Line 1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88" y="2208"/>
                      <a:ext cx="336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119" name="Lin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54" y="2288"/>
                      <a:ext cx="199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117" name="Line 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1" y="1758"/>
                    <a:ext cx="0" cy="432"/>
                  </a:xfrm>
                  <a:prstGeom prst="line">
                    <a:avLst/>
                  </a:prstGeom>
                  <a:noFill/>
                  <a:ln w="381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14" name="Line 20"/>
                <p:cNvSpPr>
                  <a:spLocks noChangeShapeType="1"/>
                </p:cNvSpPr>
                <p:nvPr/>
              </p:nvSpPr>
              <p:spPr bwMode="auto">
                <a:xfrm>
                  <a:off x="3090" y="2178"/>
                  <a:ext cx="0" cy="46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15" name="Line 21"/>
                <p:cNvSpPr>
                  <a:spLocks noChangeShapeType="1"/>
                </p:cNvSpPr>
                <p:nvPr/>
              </p:nvSpPr>
              <p:spPr bwMode="auto">
                <a:xfrm>
                  <a:off x="3090" y="2631"/>
                  <a:ext cx="1680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109" name="Line 22"/>
              <p:cNvSpPr>
                <a:spLocks noChangeShapeType="1"/>
              </p:cNvSpPr>
              <p:nvPr/>
            </p:nvSpPr>
            <p:spPr bwMode="auto">
              <a:xfrm flipV="1">
                <a:off x="4752" y="2352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10" name="Line 23"/>
              <p:cNvSpPr>
                <a:spLocks noChangeShapeType="1"/>
              </p:cNvSpPr>
              <p:nvPr/>
            </p:nvSpPr>
            <p:spPr bwMode="auto">
              <a:xfrm flipV="1">
                <a:off x="3648" y="1920"/>
                <a:ext cx="0" cy="72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11" name="Line 24"/>
              <p:cNvSpPr>
                <a:spLocks noChangeShapeType="1"/>
              </p:cNvSpPr>
              <p:nvPr/>
            </p:nvSpPr>
            <p:spPr bwMode="auto">
              <a:xfrm>
                <a:off x="3848" y="1766"/>
                <a:ext cx="912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12" name="Line 25"/>
              <p:cNvSpPr>
                <a:spLocks noChangeShapeType="1"/>
              </p:cNvSpPr>
              <p:nvPr/>
            </p:nvSpPr>
            <p:spPr bwMode="auto">
              <a:xfrm flipV="1">
                <a:off x="4752" y="1776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082" name="Line 26"/>
          <p:cNvSpPr>
            <a:spLocks noChangeShapeType="1"/>
          </p:cNvSpPr>
          <p:nvPr/>
        </p:nvSpPr>
        <p:spPr bwMode="auto">
          <a:xfrm flipH="1" flipV="1">
            <a:off x="5638800" y="2819400"/>
            <a:ext cx="384175" cy="3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3" name="Line 27"/>
          <p:cNvSpPr>
            <a:spLocks noChangeShapeType="1"/>
          </p:cNvSpPr>
          <p:nvPr/>
        </p:nvSpPr>
        <p:spPr bwMode="auto">
          <a:xfrm flipH="1" flipV="1">
            <a:off x="5638800" y="2590800"/>
            <a:ext cx="3810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084" name="Group 28"/>
          <p:cNvGrpSpPr>
            <a:grpSpLocks/>
          </p:cNvGrpSpPr>
          <p:nvPr/>
        </p:nvGrpSpPr>
        <p:grpSpPr bwMode="auto">
          <a:xfrm>
            <a:off x="5978525" y="2743200"/>
            <a:ext cx="2646363" cy="1416050"/>
            <a:chOff x="3766" y="1728"/>
            <a:chExt cx="1667" cy="892"/>
          </a:xfrm>
        </p:grpSpPr>
        <p:grpSp>
          <p:nvGrpSpPr>
            <p:cNvPr id="3101" name="Group 29"/>
            <p:cNvGrpSpPr>
              <a:grpSpLocks/>
            </p:cNvGrpSpPr>
            <p:nvPr/>
          </p:nvGrpSpPr>
          <p:grpSpPr bwMode="auto">
            <a:xfrm>
              <a:off x="4039" y="1728"/>
              <a:ext cx="1394" cy="892"/>
              <a:chOff x="4039" y="1728"/>
              <a:chExt cx="1394" cy="892"/>
            </a:xfrm>
          </p:grpSpPr>
          <p:sp>
            <p:nvSpPr>
              <p:cNvPr id="3104" name="Text Box 30"/>
              <p:cNvSpPr txBox="1">
                <a:spLocks noChangeArrowheads="1"/>
              </p:cNvSpPr>
              <p:nvPr/>
            </p:nvSpPr>
            <p:spPr bwMode="auto">
              <a:xfrm>
                <a:off x="4039" y="1728"/>
                <a:ext cx="134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000" b="1">
                    <a:solidFill>
                      <a:srgbClr val="000000"/>
                    </a:solidFill>
                    <a:latin typeface="Tahoma" pitchFamily="34" charset="0"/>
                  </a:rPr>
                  <a:t>＋ ＋ ＋ ＋ ＋ ＋ </a:t>
                </a:r>
              </a:p>
            </p:txBody>
          </p:sp>
          <p:sp>
            <p:nvSpPr>
              <p:cNvPr id="3105" name="Text Box 31"/>
              <p:cNvSpPr txBox="1">
                <a:spLocks noChangeArrowheads="1"/>
              </p:cNvSpPr>
              <p:nvPr/>
            </p:nvSpPr>
            <p:spPr bwMode="auto">
              <a:xfrm>
                <a:off x="4089" y="2370"/>
                <a:ext cx="134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zh-CN" sz="2000" b="1">
                    <a:solidFill>
                      <a:srgbClr val="000000"/>
                    </a:solidFill>
                    <a:latin typeface="Tahoma" pitchFamily="34" charset="0"/>
                  </a:rPr>
                  <a:t>－</a:t>
                </a:r>
                <a:r>
                  <a:rPr lang="zh-CN" altLang="en-US" sz="2000" b="1">
                    <a:solidFill>
                      <a:srgbClr val="000000"/>
                    </a:solidFill>
                    <a:latin typeface="Tahoma" pitchFamily="34" charset="0"/>
                  </a:rPr>
                  <a:t> </a:t>
                </a:r>
                <a:r>
                  <a:rPr lang="zh-CN" altLang="zh-CN" sz="2000" b="1">
                    <a:solidFill>
                      <a:srgbClr val="000000"/>
                    </a:solidFill>
                    <a:latin typeface="Tahoma" pitchFamily="34" charset="0"/>
                  </a:rPr>
                  <a:t>－</a:t>
                </a:r>
                <a:r>
                  <a:rPr lang="zh-CN" altLang="en-US" sz="2000" b="1">
                    <a:solidFill>
                      <a:srgbClr val="000000"/>
                    </a:solidFill>
                    <a:latin typeface="Tahoma" pitchFamily="34" charset="0"/>
                  </a:rPr>
                  <a:t> </a:t>
                </a:r>
                <a:r>
                  <a:rPr lang="zh-CN" altLang="zh-CN" sz="2000" b="1">
                    <a:solidFill>
                      <a:srgbClr val="000000"/>
                    </a:solidFill>
                    <a:latin typeface="Tahoma" pitchFamily="34" charset="0"/>
                  </a:rPr>
                  <a:t>－</a:t>
                </a:r>
                <a:r>
                  <a:rPr lang="zh-CN" altLang="en-US" sz="2000" b="1">
                    <a:solidFill>
                      <a:srgbClr val="000000"/>
                    </a:solidFill>
                    <a:latin typeface="Tahoma" pitchFamily="34" charset="0"/>
                  </a:rPr>
                  <a:t> </a:t>
                </a:r>
                <a:r>
                  <a:rPr lang="zh-CN" altLang="zh-CN" sz="2000" b="1">
                    <a:solidFill>
                      <a:srgbClr val="000000"/>
                    </a:solidFill>
                    <a:latin typeface="Tahoma" pitchFamily="34" charset="0"/>
                  </a:rPr>
                  <a:t>－</a:t>
                </a:r>
                <a:r>
                  <a:rPr lang="zh-CN" altLang="en-US" sz="2000" b="1">
                    <a:solidFill>
                      <a:srgbClr val="000000"/>
                    </a:solidFill>
                    <a:latin typeface="Tahoma" pitchFamily="34" charset="0"/>
                  </a:rPr>
                  <a:t> </a:t>
                </a:r>
                <a:r>
                  <a:rPr lang="zh-CN" altLang="zh-CN" sz="2000" b="1">
                    <a:solidFill>
                      <a:srgbClr val="000000"/>
                    </a:solidFill>
                    <a:latin typeface="Tahoma" pitchFamily="34" charset="0"/>
                  </a:rPr>
                  <a:t>－</a:t>
                </a:r>
                <a:r>
                  <a:rPr lang="zh-CN" altLang="en-US" sz="2000" b="1">
                    <a:solidFill>
                      <a:srgbClr val="000000"/>
                    </a:solidFill>
                    <a:latin typeface="Tahoma" pitchFamily="34" charset="0"/>
                  </a:rPr>
                  <a:t> </a:t>
                </a:r>
                <a:r>
                  <a:rPr lang="zh-CN" altLang="zh-CN" sz="2000" b="1">
                    <a:solidFill>
                      <a:srgbClr val="000000"/>
                    </a:solidFill>
                    <a:latin typeface="Tahoma" pitchFamily="34" charset="0"/>
                  </a:rPr>
                  <a:t>－</a:t>
                </a:r>
                <a:r>
                  <a:rPr lang="zh-CN" altLang="en-US" sz="2000" b="1">
                    <a:solidFill>
                      <a:srgbClr val="000000"/>
                    </a:solidFill>
                    <a:latin typeface="Tahoma" pitchFamily="34" charset="0"/>
                  </a:rPr>
                  <a:t> </a:t>
                </a:r>
              </a:p>
            </p:txBody>
          </p:sp>
        </p:grpSp>
        <p:sp>
          <p:nvSpPr>
            <p:cNvPr id="3102" name="Text Box 32"/>
            <p:cNvSpPr txBox="1">
              <a:spLocks noChangeArrowheads="1"/>
            </p:cNvSpPr>
            <p:nvPr/>
          </p:nvSpPr>
          <p:spPr bwMode="auto">
            <a:xfrm>
              <a:off x="3766" y="1819"/>
              <a:ext cx="48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000000"/>
                  </a:solidFill>
                  <a:latin typeface="Tahoma" pitchFamily="34" charset="0"/>
                </a:rPr>
                <a:t>＋</a:t>
              </a:r>
              <a:r>
                <a:rPr lang="en-US" altLang="zh-CN" sz="2000" b="1">
                  <a:solidFill>
                    <a:srgbClr val="000000"/>
                  </a:solidFill>
                  <a:latin typeface="Tahoma" pitchFamily="34" charset="0"/>
                </a:rPr>
                <a:t>Q</a:t>
              </a:r>
            </a:p>
          </p:txBody>
        </p:sp>
        <p:sp>
          <p:nvSpPr>
            <p:cNvPr id="3103" name="Text Box 33"/>
            <p:cNvSpPr txBox="1">
              <a:spLocks noChangeArrowheads="1"/>
            </p:cNvSpPr>
            <p:nvPr/>
          </p:nvSpPr>
          <p:spPr bwMode="auto">
            <a:xfrm>
              <a:off x="3795" y="2247"/>
              <a:ext cx="48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000000"/>
                  </a:solidFill>
                  <a:latin typeface="Tahoma" pitchFamily="34" charset="0"/>
                </a:rPr>
                <a:t>－</a:t>
              </a:r>
              <a:r>
                <a:rPr lang="en-US" altLang="zh-CN" sz="2000" b="1">
                  <a:solidFill>
                    <a:srgbClr val="000000"/>
                  </a:solidFill>
                  <a:latin typeface="Tahoma" pitchFamily="34" charset="0"/>
                </a:rPr>
                <a:t>Q</a:t>
              </a:r>
            </a:p>
          </p:txBody>
        </p:sp>
      </p:grpSp>
      <p:grpSp>
        <p:nvGrpSpPr>
          <p:cNvPr id="3085" name="Group 34"/>
          <p:cNvGrpSpPr>
            <a:grpSpLocks/>
          </p:cNvGrpSpPr>
          <p:nvPr/>
        </p:nvGrpSpPr>
        <p:grpSpPr bwMode="auto">
          <a:xfrm>
            <a:off x="6705600" y="3200400"/>
            <a:ext cx="2057400" cy="514350"/>
            <a:chOff x="4224" y="2016"/>
            <a:chExt cx="1296" cy="324"/>
          </a:xfrm>
        </p:grpSpPr>
        <p:sp>
          <p:nvSpPr>
            <p:cNvPr id="3094" name="Text Box 35"/>
            <p:cNvSpPr txBox="1">
              <a:spLocks noChangeArrowheads="1"/>
            </p:cNvSpPr>
            <p:nvPr/>
          </p:nvSpPr>
          <p:spPr bwMode="auto">
            <a:xfrm>
              <a:off x="4704" y="2016"/>
              <a:ext cx="816" cy="25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0000"/>
                  </a:solidFill>
                  <a:latin typeface="Tahoma" pitchFamily="34" charset="0"/>
                </a:rPr>
                <a:t>E        U</a:t>
              </a:r>
            </a:p>
          </p:txBody>
        </p:sp>
        <p:grpSp>
          <p:nvGrpSpPr>
            <p:cNvPr id="3095" name="Group 36"/>
            <p:cNvGrpSpPr>
              <a:grpSpLocks/>
            </p:cNvGrpSpPr>
            <p:nvPr/>
          </p:nvGrpSpPr>
          <p:grpSpPr bwMode="auto">
            <a:xfrm>
              <a:off x="4224" y="2016"/>
              <a:ext cx="969" cy="324"/>
              <a:chOff x="4224" y="2016"/>
              <a:chExt cx="969" cy="324"/>
            </a:xfrm>
          </p:grpSpPr>
          <p:sp>
            <p:nvSpPr>
              <p:cNvPr id="3096" name="Line 37"/>
              <p:cNvSpPr>
                <a:spLocks noChangeShapeType="1"/>
              </p:cNvSpPr>
              <p:nvPr/>
            </p:nvSpPr>
            <p:spPr bwMode="auto">
              <a:xfrm>
                <a:off x="4224" y="2016"/>
                <a:ext cx="9" cy="31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97" name="Line 38"/>
              <p:cNvSpPr>
                <a:spLocks noChangeShapeType="1"/>
              </p:cNvSpPr>
              <p:nvPr/>
            </p:nvSpPr>
            <p:spPr bwMode="auto">
              <a:xfrm>
                <a:off x="5184" y="2016"/>
                <a:ext cx="9" cy="31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98" name="Line 39"/>
              <p:cNvSpPr>
                <a:spLocks noChangeShapeType="1"/>
              </p:cNvSpPr>
              <p:nvPr/>
            </p:nvSpPr>
            <p:spPr bwMode="auto">
              <a:xfrm>
                <a:off x="4712" y="2025"/>
                <a:ext cx="9" cy="31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99" name="Line 40"/>
              <p:cNvSpPr>
                <a:spLocks noChangeShapeType="1"/>
              </p:cNvSpPr>
              <p:nvPr/>
            </p:nvSpPr>
            <p:spPr bwMode="auto">
              <a:xfrm>
                <a:off x="4466" y="2020"/>
                <a:ext cx="9" cy="31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00" name="Line 41"/>
              <p:cNvSpPr>
                <a:spLocks noChangeShapeType="1"/>
              </p:cNvSpPr>
              <p:nvPr/>
            </p:nvSpPr>
            <p:spPr bwMode="auto">
              <a:xfrm>
                <a:off x="4960" y="2022"/>
                <a:ext cx="9" cy="31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086" name="Line 42"/>
          <p:cNvSpPr>
            <a:spLocks noChangeShapeType="1"/>
          </p:cNvSpPr>
          <p:nvPr/>
        </p:nvSpPr>
        <p:spPr bwMode="auto">
          <a:xfrm flipH="1">
            <a:off x="5748338" y="2819400"/>
            <a:ext cx="271462" cy="2714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95" name="Text Box 43"/>
          <p:cNvSpPr txBox="1">
            <a:spLocks noChangeArrowheads="1"/>
          </p:cNvSpPr>
          <p:nvPr/>
        </p:nvSpPr>
        <p:spPr bwMode="auto">
          <a:xfrm>
            <a:off x="395288" y="2708275"/>
            <a:ext cx="1447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C00000"/>
                </a:solidFill>
                <a:latin typeface="宋体" pitchFamily="2" charset="-122"/>
              </a:rPr>
              <a:t>充电： </a:t>
            </a:r>
          </a:p>
        </p:txBody>
      </p:sp>
      <p:sp>
        <p:nvSpPr>
          <p:cNvPr id="49196" name="Text Box 44"/>
          <p:cNvSpPr txBox="1">
            <a:spLocks noChangeArrowheads="1"/>
          </p:cNvSpPr>
          <p:nvPr/>
        </p:nvSpPr>
        <p:spPr bwMode="auto">
          <a:xfrm>
            <a:off x="323850" y="3357563"/>
            <a:ext cx="4419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</a:rPr>
              <a:t>电容器两板分别接在电池两端，两板带上等量异种电荷的过程。 </a:t>
            </a:r>
          </a:p>
        </p:txBody>
      </p:sp>
      <p:sp>
        <p:nvSpPr>
          <p:cNvPr id="49197" name="Text Box 45"/>
          <p:cNvSpPr txBox="1">
            <a:spLocks noChangeArrowheads="1"/>
          </p:cNvSpPr>
          <p:nvPr/>
        </p:nvSpPr>
        <p:spPr bwMode="auto">
          <a:xfrm>
            <a:off x="2324100" y="5138738"/>
            <a:ext cx="3657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</a:rPr>
              <a:t>电源能量→电场能 </a:t>
            </a:r>
          </a:p>
        </p:txBody>
      </p:sp>
      <p:sp>
        <p:nvSpPr>
          <p:cNvPr id="49198" name="Text Box 46"/>
          <p:cNvSpPr txBox="1">
            <a:spLocks noChangeArrowheads="1"/>
          </p:cNvSpPr>
          <p:nvPr/>
        </p:nvSpPr>
        <p:spPr bwMode="auto">
          <a:xfrm>
            <a:off x="488950" y="4198938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C00000"/>
                </a:solidFill>
                <a:latin typeface="Tahoma" pitchFamily="34" charset="0"/>
              </a:rPr>
              <a:t>放电：</a:t>
            </a:r>
          </a:p>
        </p:txBody>
      </p:sp>
      <p:sp>
        <p:nvSpPr>
          <p:cNvPr id="49199" name="Text Box 47"/>
          <p:cNvSpPr txBox="1">
            <a:spLocks noChangeArrowheads="1"/>
          </p:cNvSpPr>
          <p:nvPr/>
        </p:nvSpPr>
        <p:spPr bwMode="auto">
          <a:xfrm>
            <a:off x="1187450" y="2671763"/>
            <a:ext cx="3657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</a:rPr>
              <a:t>电源能量→电场能 </a:t>
            </a:r>
          </a:p>
        </p:txBody>
      </p:sp>
      <p:sp>
        <p:nvSpPr>
          <p:cNvPr id="49200" name="Text Box 48"/>
          <p:cNvSpPr txBox="1">
            <a:spLocks noChangeArrowheads="1"/>
          </p:cNvSpPr>
          <p:nvPr/>
        </p:nvSpPr>
        <p:spPr bwMode="auto">
          <a:xfrm>
            <a:off x="468313" y="4581525"/>
            <a:ext cx="80772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</a:rPr>
              <a:t>充了电的电容器的两板用导线相连，使两板上正、负电荷中和的过程。 </a:t>
            </a:r>
          </a:p>
        </p:txBody>
      </p:sp>
      <p:sp>
        <p:nvSpPr>
          <p:cNvPr id="49201" name="Text Box 49"/>
          <p:cNvSpPr txBox="1">
            <a:spLocks noChangeArrowheads="1"/>
          </p:cNvSpPr>
          <p:nvPr/>
        </p:nvSpPr>
        <p:spPr bwMode="auto">
          <a:xfrm>
            <a:off x="2389188" y="5713413"/>
            <a:ext cx="434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</a:rPr>
              <a:t>电场能→其他形式能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49155" grpId="0"/>
      <p:bldP spid="49156" grpId="0"/>
      <p:bldP spid="49157" grpId="0"/>
      <p:bldP spid="49161" grpId="0"/>
      <p:bldP spid="49195" grpId="0"/>
      <p:bldP spid="49196" grpId="0"/>
      <p:bldP spid="49197" grpId="0"/>
      <p:bldP spid="49198" grpId="0"/>
      <p:bldP spid="49199" grpId="0"/>
      <p:bldP spid="49200" grpId="0"/>
      <p:bldP spid="4920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ChangeArrowheads="1"/>
          </p:cNvSpPr>
          <p:nvPr/>
        </p:nvSpPr>
        <p:spPr bwMode="auto">
          <a:xfrm>
            <a:off x="2700338" y="473075"/>
            <a:ext cx="27368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 sz="3200" b="1">
                <a:solidFill>
                  <a:srgbClr val="0000FF"/>
                </a:solidFill>
                <a:latin typeface="华文行楷" pitchFamily="2" charset="-122"/>
                <a:ea typeface="华文行楷" pitchFamily="2" charset="-122"/>
              </a:rPr>
              <a:t> </a:t>
            </a:r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</a:rPr>
              <a:t>课堂练习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1309688"/>
            <a:ext cx="91440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54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0000FF"/>
                </a:solidFill>
                <a:latin typeface="宋体" pitchFamily="2" charset="-122"/>
              </a:rPr>
              <a:t>1</a:t>
            </a:r>
            <a:r>
              <a:rPr kumimoji="1" lang="zh-CN" altLang="en-US" sz="3200" b="1">
                <a:solidFill>
                  <a:srgbClr val="0000FF"/>
                </a:solidFill>
                <a:latin typeface="宋体" pitchFamily="2" charset="-122"/>
              </a:rPr>
              <a:t>、下列说法中正确的是（</a:t>
            </a:r>
            <a:r>
              <a:rPr kumimoji="1" lang="zh-CN" altLang="en-US" sz="3200" b="1">
                <a:solidFill>
                  <a:srgbClr val="0000FF"/>
                </a:solidFill>
                <a:latin typeface="Times New Roman" pitchFamily="18" charset="0"/>
              </a:rPr>
              <a:t>   </a:t>
            </a:r>
            <a:r>
              <a:rPr kumimoji="1" lang="zh-CN" altLang="en-US" sz="3200" b="1">
                <a:solidFill>
                  <a:srgbClr val="0000FF"/>
                </a:solidFill>
                <a:latin typeface="宋体" pitchFamily="2" charset="-122"/>
              </a:rPr>
              <a:t>  ）</a:t>
            </a:r>
          </a:p>
          <a:p>
            <a:pPr eaLnBrk="1" hangingPunct="1"/>
            <a:r>
              <a:rPr kumimoji="1" lang="en-US" altLang="zh-CN" sz="3200" b="1">
                <a:solidFill>
                  <a:srgbClr val="0000FF"/>
                </a:solidFill>
                <a:latin typeface="宋体" pitchFamily="2" charset="-122"/>
              </a:rPr>
              <a:t>A</a:t>
            </a:r>
            <a:r>
              <a:rPr kumimoji="1" lang="zh-CN" altLang="en-US" sz="3200" b="1">
                <a:solidFill>
                  <a:srgbClr val="0000FF"/>
                </a:solidFill>
                <a:latin typeface="宋体" pitchFamily="2" charset="-122"/>
              </a:rPr>
              <a:t>、电容器所带的电荷越多，电容就越大</a:t>
            </a:r>
          </a:p>
          <a:p>
            <a:pPr eaLnBrk="1" hangingPunct="1"/>
            <a:r>
              <a:rPr kumimoji="1" lang="en-US" altLang="zh-CN" sz="3200" b="1">
                <a:solidFill>
                  <a:srgbClr val="0000FF"/>
                </a:solidFill>
                <a:latin typeface="宋体" pitchFamily="2" charset="-122"/>
              </a:rPr>
              <a:t>B</a:t>
            </a:r>
            <a:r>
              <a:rPr kumimoji="1" lang="zh-CN" altLang="en-US" sz="3200" b="1">
                <a:solidFill>
                  <a:srgbClr val="0000FF"/>
                </a:solidFill>
                <a:latin typeface="宋体" pitchFamily="2" charset="-122"/>
              </a:rPr>
              <a:t>、电容器所带电荷增加一倍，则两极间的电压也一定增加一倍</a:t>
            </a:r>
          </a:p>
          <a:p>
            <a:pPr eaLnBrk="1" hangingPunct="1"/>
            <a:r>
              <a:rPr kumimoji="1" lang="en-US" altLang="zh-CN" sz="3200" b="1">
                <a:solidFill>
                  <a:srgbClr val="0000FF"/>
                </a:solidFill>
                <a:latin typeface="宋体" pitchFamily="2" charset="-122"/>
              </a:rPr>
              <a:t>C</a:t>
            </a:r>
            <a:r>
              <a:rPr kumimoji="1" lang="zh-CN" altLang="en-US" sz="3200" b="1">
                <a:solidFill>
                  <a:srgbClr val="0000FF"/>
                </a:solidFill>
                <a:latin typeface="宋体" pitchFamily="2" charset="-122"/>
              </a:rPr>
              <a:t>、平行板电容器保持带电量不变而增大板距，两板间电压要减小</a:t>
            </a:r>
          </a:p>
          <a:p>
            <a:pPr eaLnBrk="1" hangingPunct="1"/>
            <a:r>
              <a:rPr kumimoji="1" lang="en-US" altLang="zh-CN" sz="3200" b="1">
                <a:solidFill>
                  <a:srgbClr val="0000FF"/>
                </a:solidFill>
                <a:latin typeface="宋体" pitchFamily="2" charset="-122"/>
              </a:rPr>
              <a:t>D</a:t>
            </a:r>
            <a:r>
              <a:rPr kumimoji="1" lang="zh-CN" altLang="en-US" sz="3200" b="1">
                <a:solidFill>
                  <a:srgbClr val="0000FF"/>
                </a:solidFill>
                <a:latin typeface="宋体" pitchFamily="2" charset="-122"/>
              </a:rPr>
              <a:t>、电容器一板带电＋</a:t>
            </a:r>
            <a:r>
              <a:rPr kumimoji="1" lang="en-US" altLang="zh-CN" sz="3200" b="1" i="1">
                <a:solidFill>
                  <a:srgbClr val="0000FF"/>
                </a:solidFill>
                <a:latin typeface="宋体" pitchFamily="2" charset="-122"/>
              </a:rPr>
              <a:t>Q</a:t>
            </a:r>
            <a:r>
              <a:rPr kumimoji="1" lang="zh-CN" altLang="en-US" sz="3200" b="1">
                <a:solidFill>
                  <a:srgbClr val="0000FF"/>
                </a:solidFill>
                <a:latin typeface="宋体" pitchFamily="2" charset="-122"/>
              </a:rPr>
              <a:t>，另一板带电－</a:t>
            </a:r>
            <a:r>
              <a:rPr kumimoji="1" lang="en-US" altLang="zh-CN" sz="3200" b="1" i="1">
                <a:solidFill>
                  <a:srgbClr val="0000FF"/>
                </a:solidFill>
                <a:latin typeface="宋体" pitchFamily="2" charset="-122"/>
              </a:rPr>
              <a:t>Q</a:t>
            </a:r>
            <a:r>
              <a:rPr kumimoji="1" lang="zh-CN" altLang="en-US" sz="3200" b="1">
                <a:solidFill>
                  <a:srgbClr val="0000FF"/>
                </a:solidFill>
                <a:latin typeface="宋体" pitchFamily="2" charset="-122"/>
              </a:rPr>
              <a:t>，则此电容器不带电</a:t>
            </a:r>
            <a:endParaRPr kumimoji="1" lang="zh-CN" altLang="en-US" sz="3200" b="1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930775" y="1341438"/>
            <a:ext cx="649288" cy="5794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FF0000"/>
                </a:solidFill>
                <a:latin typeface="Times New Roman" pitchFamily="18" charset="0"/>
              </a:rPr>
              <a:t>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381000"/>
            <a:ext cx="95408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3600">
                <a:solidFill>
                  <a:srgbClr val="000000"/>
                </a:solidFill>
                <a:latin typeface="Times New Roman" pitchFamily="18" charset="0"/>
                <a:ea typeface="方正隶书简体" pitchFamily="2" charset="-122"/>
              </a:rPr>
              <a:t>2</a:t>
            </a:r>
            <a:r>
              <a:rPr kumimoji="1" lang="zh-CN" altLang="en-US" sz="4000">
                <a:solidFill>
                  <a:srgbClr val="000000"/>
                </a:solidFill>
                <a:latin typeface="Times New Roman" pitchFamily="18" charset="0"/>
                <a:ea typeface="方正隶书简体" pitchFamily="2" charset="-122"/>
              </a:rPr>
              <a:t>．对于给定的电容器，在描述电容量</a:t>
            </a:r>
            <a:r>
              <a:rPr kumimoji="1" lang="en-US" altLang="zh-CN" sz="4000">
                <a:solidFill>
                  <a:srgbClr val="000000"/>
                </a:solidFill>
                <a:latin typeface="Times New Roman" pitchFamily="18" charset="0"/>
                <a:ea typeface="方正隶书简体" pitchFamily="2" charset="-122"/>
              </a:rPr>
              <a:t>C</a:t>
            </a:r>
            <a:r>
              <a:rPr kumimoji="1" lang="zh-CN" altLang="en-US" sz="4000">
                <a:solidFill>
                  <a:srgbClr val="000000"/>
                </a:solidFill>
                <a:latin typeface="Times New Roman" pitchFamily="18" charset="0"/>
                <a:ea typeface="方正隶书简体" pitchFamily="2" charset="-122"/>
              </a:rPr>
              <a:t>、</a:t>
            </a:r>
          </a:p>
          <a:p>
            <a:r>
              <a:rPr kumimoji="1" lang="zh-CN" altLang="en-US" sz="4000">
                <a:solidFill>
                  <a:srgbClr val="000000"/>
                </a:solidFill>
                <a:latin typeface="Times New Roman" pitchFamily="18" charset="0"/>
                <a:ea typeface="方正隶书简体" pitchFamily="2" charset="-122"/>
              </a:rPr>
              <a:t>带电量</a:t>
            </a:r>
            <a:r>
              <a:rPr kumimoji="1" lang="en-US" altLang="zh-CN" sz="4000">
                <a:solidFill>
                  <a:srgbClr val="000000"/>
                </a:solidFill>
                <a:latin typeface="Times New Roman" pitchFamily="18" charset="0"/>
                <a:ea typeface="方正隶书简体" pitchFamily="2" charset="-122"/>
              </a:rPr>
              <a:t>Q</a:t>
            </a:r>
            <a:r>
              <a:rPr kumimoji="1" lang="zh-CN" altLang="en-US" sz="4000">
                <a:solidFill>
                  <a:srgbClr val="000000"/>
                </a:solidFill>
                <a:latin typeface="Times New Roman" pitchFamily="18" charset="0"/>
                <a:ea typeface="方正隶书简体" pitchFamily="2" charset="-122"/>
              </a:rPr>
              <a:t>、两板间电势差</a:t>
            </a:r>
            <a:r>
              <a:rPr kumimoji="1" lang="en-US" altLang="zh-CN" sz="4000">
                <a:solidFill>
                  <a:srgbClr val="000000"/>
                </a:solidFill>
                <a:latin typeface="Times New Roman" pitchFamily="18" charset="0"/>
                <a:ea typeface="方正隶书简体" pitchFamily="2" charset="-122"/>
              </a:rPr>
              <a:t>U</a:t>
            </a:r>
            <a:r>
              <a:rPr kumimoji="1" lang="zh-CN" altLang="en-US" sz="4000">
                <a:solidFill>
                  <a:srgbClr val="000000"/>
                </a:solidFill>
                <a:latin typeface="Times New Roman" pitchFamily="18" charset="0"/>
                <a:ea typeface="方正隶书简体" pitchFamily="2" charset="-122"/>
              </a:rPr>
              <a:t>的相互关系中，下列图</a:t>
            </a:r>
            <a:r>
              <a:rPr kumimoji="1" lang="en-US" altLang="zh-CN" sz="4000">
                <a:solidFill>
                  <a:srgbClr val="000000"/>
                </a:solidFill>
                <a:latin typeface="Times New Roman" pitchFamily="18" charset="0"/>
                <a:ea typeface="方正隶书简体" pitchFamily="2" charset="-122"/>
              </a:rPr>
              <a:t>1</a:t>
            </a:r>
            <a:r>
              <a:rPr kumimoji="1" lang="zh-CN" altLang="en-US" sz="4000">
                <a:solidFill>
                  <a:srgbClr val="000000"/>
                </a:solidFill>
                <a:latin typeface="Times New Roman" pitchFamily="18" charset="0"/>
                <a:ea typeface="方正隶书简体" pitchFamily="2" charset="-122"/>
              </a:rPr>
              <a:t>－</a:t>
            </a:r>
            <a:r>
              <a:rPr kumimoji="1" lang="en-US" altLang="zh-CN" sz="4000">
                <a:solidFill>
                  <a:srgbClr val="000000"/>
                </a:solidFill>
                <a:latin typeface="Times New Roman" pitchFamily="18" charset="0"/>
                <a:ea typeface="方正隶书简体" pitchFamily="2" charset="-122"/>
              </a:rPr>
              <a:t>16</a:t>
            </a:r>
            <a:r>
              <a:rPr kumimoji="1" lang="zh-CN" altLang="en-US" sz="4000">
                <a:solidFill>
                  <a:srgbClr val="000000"/>
                </a:solidFill>
                <a:latin typeface="Times New Roman" pitchFamily="18" charset="0"/>
                <a:ea typeface="方正隶书简体" pitchFamily="2" charset="-122"/>
              </a:rPr>
              <a:t>中正确的是</a:t>
            </a:r>
            <a:r>
              <a:rPr kumimoji="1" lang="zh-CN" altLang="en-US" sz="3200">
                <a:solidFill>
                  <a:srgbClr val="000000"/>
                </a:solidFill>
                <a:latin typeface="Times New Roman" pitchFamily="18" charset="0"/>
                <a:ea typeface="方正隶书简体" pitchFamily="2" charset="-122"/>
              </a:rPr>
              <a:t>　</a:t>
            </a:r>
            <a:r>
              <a:rPr kumimoji="1" lang="en-US" altLang="zh-CN" sz="3200">
                <a:solidFill>
                  <a:srgbClr val="000000"/>
                </a:solidFill>
                <a:latin typeface="Times New Roman" pitchFamily="18" charset="0"/>
                <a:ea typeface="方正隶书简体" pitchFamily="2" charset="-122"/>
              </a:rPr>
              <a:t>(                  )</a:t>
            </a:r>
            <a:r>
              <a:rPr kumimoji="1" lang="zh-CN" altLang="en-US" sz="3200">
                <a:solidFill>
                  <a:srgbClr val="000000"/>
                </a:solidFill>
                <a:latin typeface="Times New Roman" pitchFamily="18" charset="0"/>
                <a:ea typeface="方正隶书简体" pitchFamily="2" charset="-122"/>
              </a:rPr>
              <a:t>　</a:t>
            </a:r>
            <a:r>
              <a:rPr kumimoji="1" lang="zh-CN" altLang="en-US" sz="1400">
                <a:solidFill>
                  <a:srgbClr val="000000"/>
                </a:solidFill>
                <a:latin typeface="Times New Roman" pitchFamily="18" charset="0"/>
                <a:ea typeface="方正隶书简体" pitchFamily="2" charset="-122"/>
              </a:rPr>
              <a:t>　　　　　　　　　　　　　　　　　　　　　　　　　　　　　　　　　　　　　　　　　　　　　　　　</a:t>
            </a:r>
            <a:endParaRPr kumimoji="1" lang="zh-CN" altLang="en-US" sz="1200">
              <a:solidFill>
                <a:srgbClr val="000000"/>
              </a:solidFill>
              <a:latin typeface="Times New Roman" pitchFamily="18" charset="0"/>
            </a:endParaRPr>
          </a:p>
          <a:p>
            <a:pPr eaLnBrk="0" hangingPunct="0"/>
            <a:endParaRPr kumimoji="1" lang="zh-CN" alt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2531" name="Picture 3" descr="http://www.zy.edu/Resource/GZ/GZWL/DGJC/G2/D1/tbjx0164zw_01_0015.files/image002.g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9825"/>
            <a:ext cx="845820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6445250" y="1825625"/>
            <a:ext cx="1295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FF5050"/>
                </a:solidFill>
                <a:latin typeface="Times New Roman" pitchFamily="18" charset="0"/>
              </a:rPr>
              <a:t>ACE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468313" y="692150"/>
            <a:ext cx="7924800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3. 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电容为</a:t>
            </a:r>
            <a:r>
              <a:rPr lang="zh-CN" altLang="en-US" sz="1000" b="1">
                <a:solidFill>
                  <a:srgbClr val="000000"/>
                </a:solidFill>
                <a:latin typeface="宋体" pitchFamily="2" charset="-122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5.0×10</a:t>
            </a:r>
            <a:r>
              <a:rPr lang="en-US" altLang="zh-CN" sz="1200" b="1">
                <a:solidFill>
                  <a:srgbClr val="000000"/>
                </a:solidFill>
                <a:latin typeface="宋体" pitchFamily="2" charset="-122"/>
              </a:rPr>
              <a:t> </a:t>
            </a:r>
            <a:r>
              <a:rPr lang="en-US" altLang="zh-CN" sz="2000" b="1" baseline="45000">
                <a:solidFill>
                  <a:srgbClr val="000000"/>
                </a:solidFill>
                <a:latin typeface="宋体" pitchFamily="2" charset="-122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 pF</a:t>
            </a:r>
            <a:r>
              <a:rPr lang="en-US" altLang="zh-CN" sz="1000" b="1">
                <a:solidFill>
                  <a:srgbClr val="000000"/>
                </a:solidFill>
                <a:latin typeface="宋体" pitchFamily="2" charset="-122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的空气平行板电容器，极板间的距离为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1.0 cm 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，电荷量为</a:t>
            </a:r>
            <a:r>
              <a:rPr lang="zh-CN" altLang="en-US" sz="1000" b="1">
                <a:solidFill>
                  <a:srgbClr val="000000"/>
                </a:solidFill>
                <a:latin typeface="宋体" pitchFamily="2" charset="-122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6.0×10</a:t>
            </a:r>
            <a:r>
              <a:rPr lang="en-US" altLang="zh-CN" sz="2000" b="1" baseline="45000">
                <a:solidFill>
                  <a:srgbClr val="000000"/>
                </a:solidFill>
                <a:latin typeface="宋体" pitchFamily="2" charset="-122"/>
                <a:cs typeface="Times New Roman" pitchFamily="18" charset="0"/>
              </a:rPr>
              <a:t>–</a:t>
            </a:r>
            <a:r>
              <a:rPr lang="en-US" altLang="zh-CN" sz="2000" b="1" baseline="45000">
                <a:solidFill>
                  <a:srgbClr val="000000"/>
                </a:solidFill>
                <a:latin typeface="宋体" pitchFamily="2" charset="-122"/>
              </a:rPr>
              <a:t>7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 C</a:t>
            </a:r>
            <a:r>
              <a:rPr lang="en-US" altLang="zh-CN" sz="1000" b="1">
                <a:solidFill>
                  <a:srgbClr val="000000"/>
                </a:solidFill>
                <a:latin typeface="宋体" pitchFamily="2" charset="-122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。求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: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（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1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）电容器的电压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;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（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2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）两极板间的电场强度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;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（</a:t>
            </a:r>
            <a:r>
              <a:rPr lang="en-US" altLang="zh-CN" sz="2400" b="1">
                <a:solidFill>
                  <a:srgbClr val="000000"/>
                </a:solidFill>
                <a:latin typeface="宋体" pitchFamily="2" charset="-122"/>
              </a:rPr>
              <a:t>3</a:t>
            </a:r>
            <a:r>
              <a:rPr lang="zh-CN" altLang="en-US" sz="2400" b="1">
                <a:solidFill>
                  <a:srgbClr val="000000"/>
                </a:solidFill>
                <a:latin typeface="宋体" pitchFamily="2" charset="-122"/>
              </a:rPr>
              <a:t>）若电压或电荷量发生变化，这个电容器的电容有无变化？ </a:t>
            </a: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609600" y="4202113"/>
            <a:ext cx="480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>
                <a:latin typeface="Symbol" pitchFamily="18" charset="2"/>
              </a:rPr>
              <a:t>      </a:t>
            </a:r>
            <a:r>
              <a:rPr lang="zh-CN" altLang="en-US" sz="2400" b="1">
                <a:solidFill>
                  <a:srgbClr val="FF0000"/>
                </a:solidFill>
                <a:latin typeface="Symbol" pitchFamily="18" charset="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zh-CN" altLang="en-US" sz="2400" b="1">
                <a:solidFill>
                  <a:srgbClr val="FF0000"/>
                </a:solidFill>
                <a:latin typeface="Symbol" pitchFamily="18" charset="2"/>
              </a:rPr>
              <a:t>）</a:t>
            </a:r>
            <a:r>
              <a:rPr lang="zh-CN" altLang="en-US" sz="2400" b="1">
                <a:solidFill>
                  <a:srgbClr val="FF0000"/>
                </a:solidFill>
                <a:latin typeface="Symbol" pitchFamily="18" charset="2"/>
                <a:ea typeface="楷体_GB2312" pitchFamily="49" charset="-122"/>
              </a:rPr>
              <a:t>两极板间的电场强度为</a:t>
            </a: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609600" y="2833688"/>
            <a:ext cx="624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>
                <a:latin typeface="Symbol" pitchFamily="18" charset="2"/>
              </a:rPr>
              <a:t>        </a:t>
            </a:r>
            <a:r>
              <a:rPr lang="zh-CN" altLang="en-US" sz="2400" b="1">
                <a:solidFill>
                  <a:srgbClr val="FF0000"/>
                </a:solidFill>
                <a:latin typeface="Symbol" pitchFamily="18" charset="2"/>
                <a:ea typeface="楷体_GB2312" pitchFamily="49" charset="-122"/>
              </a:rPr>
              <a:t>解</a:t>
            </a:r>
            <a:r>
              <a:rPr lang="en-US" altLang="zh-CN" sz="2400" b="1">
                <a:solidFill>
                  <a:srgbClr val="FF0000"/>
                </a:solidFill>
                <a:latin typeface="Symbol" pitchFamily="18" charset="2"/>
                <a:ea typeface="楷体_GB2312" pitchFamily="49" charset="-122"/>
              </a:rPr>
              <a:t>:</a:t>
            </a:r>
            <a:r>
              <a:rPr lang="zh-CN" altLang="en-US" sz="2400" b="1">
                <a:solidFill>
                  <a:srgbClr val="FF0000"/>
                </a:solidFill>
                <a:latin typeface="Symbol" pitchFamily="18" charset="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latin typeface="Symbol" pitchFamily="18" charset="2"/>
              </a:rPr>
              <a:t>）</a:t>
            </a:r>
            <a:r>
              <a:rPr lang="zh-CN" altLang="en-US" sz="2400" b="1">
                <a:solidFill>
                  <a:srgbClr val="FF0000"/>
                </a:solidFill>
                <a:latin typeface="Symbol" pitchFamily="18" charset="2"/>
                <a:ea typeface="楷体_GB2312" pitchFamily="49" charset="-122"/>
              </a:rPr>
              <a:t>两极板间的电压为</a:t>
            </a:r>
          </a:p>
        </p:txBody>
      </p:sp>
      <p:graphicFrame>
        <p:nvGraphicFramePr>
          <p:cNvPr id="45061" name="Object 5"/>
          <p:cNvGraphicFramePr>
            <a:graphicFrameLocks noChangeAspect="1"/>
          </p:cNvGraphicFramePr>
          <p:nvPr/>
        </p:nvGraphicFramePr>
        <p:xfrm>
          <a:off x="2057400" y="3375025"/>
          <a:ext cx="8890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3" name="Microsoft 公式 3.0" r:id="rId4" imgW="857250" imgH="647790" progId="Equation.3">
                  <p:embed/>
                </p:oleObj>
              </mc:Choice>
              <mc:Fallback>
                <p:oleObj name="Microsoft 公式 3.0" r:id="rId4" imgW="857250" imgH="64779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375025"/>
                        <a:ext cx="8890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2" name="Object 6"/>
          <p:cNvGraphicFramePr>
            <a:graphicFrameLocks noChangeAspect="1"/>
          </p:cNvGraphicFramePr>
          <p:nvPr/>
        </p:nvGraphicFramePr>
        <p:xfrm>
          <a:off x="3009900" y="3352800"/>
          <a:ext cx="35433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4" name="Equation" r:id="rId6" imgW="3514860" imgH="723810" progId="Equation.3">
                  <p:embed/>
                </p:oleObj>
              </mc:Choice>
              <mc:Fallback>
                <p:oleObj name="Equation" r:id="rId6" imgW="3514860" imgH="72381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9900" y="3352800"/>
                        <a:ext cx="35433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3" name="Object 7"/>
          <p:cNvGraphicFramePr>
            <a:graphicFrameLocks noChangeAspect="1"/>
          </p:cNvGraphicFramePr>
          <p:nvPr/>
        </p:nvGraphicFramePr>
        <p:xfrm>
          <a:off x="2057400" y="4852988"/>
          <a:ext cx="9144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5" name="Equation" r:id="rId8" imgW="885870" imgH="619215" progId="Equation.3">
                  <p:embed/>
                </p:oleObj>
              </mc:Choice>
              <mc:Fallback>
                <p:oleObj name="Equation" r:id="rId8" imgW="885870" imgH="61921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852988"/>
                        <a:ext cx="9144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4" name="Object 8"/>
          <p:cNvGraphicFramePr>
            <a:graphicFrameLocks noChangeAspect="1"/>
          </p:cNvGraphicFramePr>
          <p:nvPr/>
        </p:nvGraphicFramePr>
        <p:xfrm>
          <a:off x="3048000" y="4800600"/>
          <a:ext cx="41910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6" name="Equation" r:id="rId10" imgW="4162320" imgH="723810" progId="Equation.3">
                  <p:embed/>
                </p:oleObj>
              </mc:Choice>
              <mc:Fallback>
                <p:oleObj name="Equation" r:id="rId10" imgW="4162320" imgH="72381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800600"/>
                        <a:ext cx="41910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609600" y="5638800"/>
            <a:ext cx="609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>
                <a:latin typeface="Symbol" pitchFamily="18" charset="2"/>
              </a:rPr>
              <a:t>      </a:t>
            </a:r>
            <a:r>
              <a:rPr lang="zh-CN" altLang="en-US" sz="2400" b="1">
                <a:solidFill>
                  <a:srgbClr val="FF0000"/>
                </a:solidFill>
                <a:latin typeface="Symbol" pitchFamily="18" charset="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</a:rPr>
              <a:t>3</a:t>
            </a:r>
            <a:r>
              <a:rPr lang="zh-CN" altLang="en-US" sz="2400" b="1">
                <a:solidFill>
                  <a:srgbClr val="FF0000"/>
                </a:solidFill>
                <a:latin typeface="Symbol" pitchFamily="18" charset="2"/>
              </a:rPr>
              <a:t>）</a:t>
            </a:r>
            <a:r>
              <a:rPr lang="zh-CN" altLang="en-US" sz="2400" b="1">
                <a:solidFill>
                  <a:srgbClr val="FF0000"/>
                </a:solidFill>
                <a:latin typeface="Symbol" pitchFamily="18" charset="2"/>
                <a:ea typeface="楷体_GB2312" pitchFamily="49" charset="-122"/>
              </a:rPr>
              <a:t>电容器的电荷量没有发生变化。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autoUpdateAnimBg="0"/>
      <p:bldP spid="45060" grpId="0" autoUpdateAnimBg="0"/>
      <p:bldP spid="45065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0"/>
          <p:cNvSpPr txBox="1">
            <a:spLocks noChangeArrowheads="1"/>
          </p:cNvSpPr>
          <p:nvPr/>
        </p:nvSpPr>
        <p:spPr bwMode="auto">
          <a:xfrm>
            <a:off x="1116013" y="1881188"/>
            <a:ext cx="492125" cy="111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C00000"/>
                </a:solidFill>
                <a:latin typeface="Tahoma" pitchFamily="34" charset="0"/>
              </a:rPr>
              <a:t>说明：</a:t>
            </a:r>
          </a:p>
        </p:txBody>
      </p:sp>
      <p:sp>
        <p:nvSpPr>
          <p:cNvPr id="3" name="Text Box 51"/>
          <p:cNvSpPr txBox="1">
            <a:spLocks noChangeArrowheads="1"/>
          </p:cNvSpPr>
          <p:nvPr/>
        </p:nvSpPr>
        <p:spPr bwMode="auto">
          <a:xfrm>
            <a:off x="1619250" y="2655888"/>
            <a:ext cx="56896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rgbClr val="000000"/>
                </a:solidFill>
                <a:latin typeface="Tahoma" pitchFamily="34" charset="0"/>
              </a:rPr>
              <a:t>1.</a:t>
            </a:r>
            <a:r>
              <a:rPr lang="zh-CN" altLang="en-US" sz="2000" b="1">
                <a:solidFill>
                  <a:srgbClr val="000000"/>
                </a:solidFill>
                <a:latin typeface="Tahoma" pitchFamily="34" charset="0"/>
              </a:rPr>
              <a:t>在充、放电过程中有电流产生；</a:t>
            </a:r>
          </a:p>
        </p:txBody>
      </p:sp>
      <p:sp>
        <p:nvSpPr>
          <p:cNvPr id="4" name="Text Box 52"/>
          <p:cNvSpPr txBox="1">
            <a:spLocks noChangeArrowheads="1"/>
          </p:cNvSpPr>
          <p:nvPr/>
        </p:nvSpPr>
        <p:spPr bwMode="auto">
          <a:xfrm>
            <a:off x="1665288" y="3605213"/>
            <a:ext cx="65786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rgbClr val="000000"/>
                </a:solidFill>
                <a:latin typeface="Tahoma" pitchFamily="34" charset="0"/>
              </a:rPr>
              <a:t>2.</a:t>
            </a:r>
            <a:r>
              <a:rPr lang="zh-CN" altLang="en-US" sz="2000" b="1">
                <a:solidFill>
                  <a:srgbClr val="000000"/>
                </a:solidFill>
                <a:latin typeface="Tahoma" pitchFamily="34" charset="0"/>
              </a:rPr>
              <a:t>电容器所带电荷量：每个极板所带电荷量的绝对值。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323850" y="981075"/>
            <a:ext cx="8562975" cy="119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000000"/>
                </a:solidFill>
                <a:latin typeface="Times New Roman" pitchFamily="18" charset="0"/>
              </a:rPr>
              <a:t>                        </a:t>
            </a:r>
            <a:r>
              <a:rPr lang="zh-CN" altLang="en-US" sz="3200" b="1">
                <a:solidFill>
                  <a:srgbClr val="000000"/>
                </a:solidFill>
                <a:latin typeface="宋体" pitchFamily="2" charset="-122"/>
              </a:rPr>
              <a:t>电容器所带的电荷量 </a:t>
            </a:r>
            <a:r>
              <a:rPr lang="en-US" altLang="zh-CN" sz="3200" b="1" i="1">
                <a:solidFill>
                  <a:srgbClr val="000000"/>
                </a:solidFill>
                <a:latin typeface="宋体" pitchFamily="2" charset="-122"/>
              </a:rPr>
              <a:t>Q </a:t>
            </a:r>
            <a:r>
              <a:rPr lang="zh-CN" altLang="en-US" sz="3200" b="1">
                <a:solidFill>
                  <a:srgbClr val="000000"/>
                </a:solidFill>
                <a:latin typeface="宋体" pitchFamily="2" charset="-122"/>
              </a:rPr>
              <a:t>跟它的两极间的电势差</a:t>
            </a:r>
            <a:r>
              <a:rPr lang="en-US" altLang="zh-CN" sz="3200" b="1" i="1">
                <a:solidFill>
                  <a:srgbClr val="000000"/>
                </a:solidFill>
                <a:latin typeface="宋体" pitchFamily="2" charset="-122"/>
              </a:rPr>
              <a:t>U </a:t>
            </a:r>
            <a:r>
              <a:rPr lang="zh-CN" altLang="en-US" sz="3200" b="1">
                <a:solidFill>
                  <a:srgbClr val="000000"/>
                </a:solidFill>
                <a:latin typeface="宋体" pitchFamily="2" charset="-122"/>
              </a:rPr>
              <a:t>的比值叫做电容器的电容。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107950" y="2349500"/>
            <a:ext cx="15113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latin typeface="Times New Roman" pitchFamily="18" charset="0"/>
              </a:rPr>
              <a:t> </a:t>
            </a:r>
            <a:r>
              <a:rPr lang="en-US" altLang="zh-CN" sz="3200" b="1">
                <a:solidFill>
                  <a:srgbClr val="FF0000"/>
                </a:solidFill>
                <a:latin typeface="宋体" pitchFamily="2" charset="-122"/>
              </a:rPr>
              <a:t>2.</a:t>
            </a:r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</a:rPr>
              <a:t>公式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250825" y="1052513"/>
            <a:ext cx="19446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3200" b="1">
                <a:solidFill>
                  <a:srgbClr val="FF0000"/>
                </a:solidFill>
                <a:latin typeface="宋体" pitchFamily="2" charset="-122"/>
              </a:rPr>
              <a:t>1.</a:t>
            </a:r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</a:rPr>
              <a:t>电容：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0" y="260350"/>
            <a:ext cx="23034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3600" b="1">
                <a:solidFill>
                  <a:srgbClr val="FF0000"/>
                </a:solidFill>
                <a:latin typeface="Times New Roman" pitchFamily="18" charset="0"/>
              </a:rPr>
              <a:t>二、电容</a:t>
            </a:r>
          </a:p>
        </p:txBody>
      </p:sp>
      <p:graphicFrame>
        <p:nvGraphicFramePr>
          <p:cNvPr id="18438" name="Object 6"/>
          <p:cNvGraphicFramePr>
            <a:graphicFrameLocks noChangeAspect="1"/>
          </p:cNvGraphicFramePr>
          <p:nvPr/>
        </p:nvGraphicFramePr>
        <p:xfrm>
          <a:off x="2195513" y="2227263"/>
          <a:ext cx="121285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Microsoft 公式 3.0" r:id="rId4" imgW="857250" imgH="647790" progId="Equation.3">
                  <p:embed/>
                </p:oleObj>
              </mc:Choice>
              <mc:Fallback>
                <p:oleObj name="Microsoft 公式 3.0" r:id="rId4" imgW="857250" imgH="64779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227263"/>
                        <a:ext cx="1212850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1395413" y="3302000"/>
            <a:ext cx="0" cy="15843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>
            <a:off x="1971675" y="3302000"/>
            <a:ext cx="0" cy="15843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1" name="Line 9"/>
          <p:cNvSpPr>
            <a:spLocks noChangeShapeType="1"/>
          </p:cNvSpPr>
          <p:nvPr/>
        </p:nvSpPr>
        <p:spPr bwMode="auto">
          <a:xfrm>
            <a:off x="2906713" y="3317875"/>
            <a:ext cx="0" cy="15843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>
            <a:off x="3987800" y="3317875"/>
            <a:ext cx="0" cy="15843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1395413" y="4886325"/>
            <a:ext cx="576262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2916238" y="4886325"/>
            <a:ext cx="107950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5" name="Line 13"/>
          <p:cNvSpPr>
            <a:spLocks noChangeShapeType="1"/>
          </p:cNvSpPr>
          <p:nvPr/>
        </p:nvSpPr>
        <p:spPr bwMode="auto">
          <a:xfrm>
            <a:off x="5067300" y="3302000"/>
            <a:ext cx="0" cy="15843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6" name="Line 14"/>
          <p:cNvSpPr>
            <a:spLocks noChangeShapeType="1"/>
          </p:cNvSpPr>
          <p:nvPr/>
        </p:nvSpPr>
        <p:spPr bwMode="auto">
          <a:xfrm>
            <a:off x="6724650" y="3294063"/>
            <a:ext cx="0" cy="15843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>
            <a:off x="5067300" y="4886325"/>
            <a:ext cx="16573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1397000" y="4525963"/>
            <a:ext cx="590550" cy="360362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2908300" y="4525963"/>
            <a:ext cx="1079500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5068888" y="4525963"/>
            <a:ext cx="1655762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451" name="Line 19"/>
          <p:cNvSpPr>
            <a:spLocks noChangeShapeType="1"/>
          </p:cNvSpPr>
          <p:nvPr/>
        </p:nvSpPr>
        <p:spPr bwMode="auto">
          <a:xfrm>
            <a:off x="1987550" y="4525963"/>
            <a:ext cx="6624638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52" name="Line 20"/>
          <p:cNvSpPr>
            <a:spLocks noChangeShapeType="1"/>
          </p:cNvSpPr>
          <p:nvPr/>
        </p:nvSpPr>
        <p:spPr bwMode="auto">
          <a:xfrm>
            <a:off x="1987550" y="4902200"/>
            <a:ext cx="6624638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53" name="Line 21"/>
          <p:cNvSpPr>
            <a:spLocks noChangeShapeType="1"/>
          </p:cNvSpPr>
          <p:nvPr/>
        </p:nvSpPr>
        <p:spPr bwMode="auto">
          <a:xfrm>
            <a:off x="7172325" y="4167188"/>
            <a:ext cx="0" cy="358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54" name="Line 22"/>
          <p:cNvSpPr>
            <a:spLocks noChangeShapeType="1"/>
          </p:cNvSpPr>
          <p:nvPr/>
        </p:nvSpPr>
        <p:spPr bwMode="auto">
          <a:xfrm flipV="1">
            <a:off x="7172325" y="4886325"/>
            <a:ext cx="0" cy="3603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55" name="Text Box 23"/>
          <p:cNvSpPr txBox="1">
            <a:spLocks noChangeArrowheads="1"/>
          </p:cNvSpPr>
          <p:nvPr/>
        </p:nvSpPr>
        <p:spPr bwMode="auto">
          <a:xfrm>
            <a:off x="7004050" y="4494213"/>
            <a:ext cx="433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rgbClr val="000000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1397000" y="4167188"/>
            <a:ext cx="590550" cy="360362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457" name="Rectangle 25"/>
          <p:cNvSpPr>
            <a:spLocks noChangeArrowheads="1"/>
          </p:cNvSpPr>
          <p:nvPr/>
        </p:nvSpPr>
        <p:spPr bwMode="auto">
          <a:xfrm>
            <a:off x="2908300" y="4167188"/>
            <a:ext cx="1079500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458" name="Rectangle 26"/>
          <p:cNvSpPr>
            <a:spLocks noChangeArrowheads="1"/>
          </p:cNvSpPr>
          <p:nvPr/>
        </p:nvSpPr>
        <p:spPr bwMode="auto">
          <a:xfrm>
            <a:off x="5068888" y="4151313"/>
            <a:ext cx="1655762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459" name="Line 27"/>
          <p:cNvSpPr>
            <a:spLocks noChangeShapeType="1"/>
          </p:cNvSpPr>
          <p:nvPr/>
        </p:nvSpPr>
        <p:spPr bwMode="auto">
          <a:xfrm>
            <a:off x="2012950" y="4157663"/>
            <a:ext cx="6624638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60" name="Line 28"/>
          <p:cNvSpPr>
            <a:spLocks noChangeShapeType="1"/>
          </p:cNvSpPr>
          <p:nvPr/>
        </p:nvSpPr>
        <p:spPr bwMode="auto">
          <a:xfrm>
            <a:off x="2012950" y="4518025"/>
            <a:ext cx="6624638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61" name="Line 29"/>
          <p:cNvSpPr>
            <a:spLocks noChangeShapeType="1"/>
          </p:cNvSpPr>
          <p:nvPr/>
        </p:nvSpPr>
        <p:spPr bwMode="auto">
          <a:xfrm>
            <a:off x="7677150" y="3767138"/>
            <a:ext cx="0" cy="358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62" name="Line 30"/>
          <p:cNvSpPr>
            <a:spLocks noChangeShapeType="1"/>
          </p:cNvSpPr>
          <p:nvPr/>
        </p:nvSpPr>
        <p:spPr bwMode="auto">
          <a:xfrm flipV="1">
            <a:off x="7677150" y="4486275"/>
            <a:ext cx="0" cy="3603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63" name="Text Box 31"/>
          <p:cNvSpPr txBox="1">
            <a:spLocks noChangeArrowheads="1"/>
          </p:cNvSpPr>
          <p:nvPr/>
        </p:nvSpPr>
        <p:spPr bwMode="auto">
          <a:xfrm>
            <a:off x="7531100" y="4094163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000000"/>
                </a:solidFill>
                <a:latin typeface="Times New Roman" pitchFamily="18" charset="0"/>
              </a:rPr>
              <a:t>△</a:t>
            </a:r>
            <a:r>
              <a:rPr kumimoji="1" lang="zh-CN" altLang="en-US" sz="24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altLang="zh-CN" sz="2400">
                <a:solidFill>
                  <a:srgbClr val="000000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18464" name="Text Box 32"/>
          <p:cNvSpPr txBox="1">
            <a:spLocks noChangeArrowheads="1"/>
          </p:cNvSpPr>
          <p:nvPr/>
        </p:nvSpPr>
        <p:spPr bwMode="auto">
          <a:xfrm>
            <a:off x="3144838" y="4835525"/>
            <a:ext cx="503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00"/>
                </a:solidFill>
                <a:latin typeface="Times New Roman" pitchFamily="18" charset="0"/>
              </a:rPr>
              <a:t>B</a:t>
            </a:r>
          </a:p>
        </p:txBody>
      </p:sp>
      <p:sp>
        <p:nvSpPr>
          <p:cNvPr id="18465" name="Text Box 33"/>
          <p:cNvSpPr txBox="1">
            <a:spLocks noChangeArrowheads="1"/>
          </p:cNvSpPr>
          <p:nvPr/>
        </p:nvSpPr>
        <p:spPr bwMode="auto">
          <a:xfrm>
            <a:off x="5676900" y="4887913"/>
            <a:ext cx="3587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00"/>
                </a:solidFill>
                <a:latin typeface="Times New Roman" pitchFamily="18" charset="0"/>
              </a:rPr>
              <a:t>C</a:t>
            </a:r>
          </a:p>
        </p:txBody>
      </p:sp>
      <p:sp>
        <p:nvSpPr>
          <p:cNvPr id="18466" name="Text Box 34"/>
          <p:cNvSpPr txBox="1">
            <a:spLocks noChangeArrowheads="1"/>
          </p:cNvSpPr>
          <p:nvPr/>
        </p:nvSpPr>
        <p:spPr bwMode="auto">
          <a:xfrm>
            <a:off x="1403350" y="4818063"/>
            <a:ext cx="504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00"/>
                </a:solidFill>
                <a:latin typeface="Times New Roman" pitchFamily="18" charset="0"/>
              </a:rPr>
              <a:t>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8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30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30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0"/>
                                        <p:tgtEl>
                                          <p:spTgt spid="18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8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8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0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2000"/>
                                        <p:tgtEl>
                                          <p:spTgt spid="18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2000"/>
                                        <p:tgtEl>
                                          <p:spTgt spid="18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8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utoUpdateAnimBg="0"/>
      <p:bldP spid="18435" grpId="0" autoUpdateAnimBg="0"/>
      <p:bldP spid="18436" grpId="0" autoUpdateAnimBg="0"/>
      <p:bldP spid="18437" grpId="0" autoUpdateAnimBg="0"/>
      <p:bldP spid="18439" grpId="0" animBg="1"/>
      <p:bldP spid="18440" grpId="0" animBg="1"/>
      <p:bldP spid="18441" grpId="0" animBg="1"/>
      <p:bldP spid="18442" grpId="0" animBg="1"/>
      <p:bldP spid="18443" grpId="0" animBg="1"/>
      <p:bldP spid="18444" grpId="0" animBg="1"/>
      <p:bldP spid="18445" grpId="0" animBg="1"/>
      <p:bldP spid="18446" grpId="0" animBg="1"/>
      <p:bldP spid="18447" grpId="0" animBg="1"/>
      <p:bldP spid="18448" grpId="0" animBg="1"/>
      <p:bldP spid="18449" grpId="0" animBg="1"/>
      <p:bldP spid="18450" grpId="0" animBg="1"/>
      <p:bldP spid="18451" grpId="0" animBg="1"/>
      <p:bldP spid="18452" grpId="0" animBg="1"/>
      <p:bldP spid="18453" grpId="0" animBg="1"/>
      <p:bldP spid="18454" grpId="0" animBg="1"/>
      <p:bldP spid="18455" grpId="0"/>
      <p:bldP spid="18456" grpId="0" animBg="1"/>
      <p:bldP spid="18457" grpId="0" animBg="1"/>
      <p:bldP spid="18458" grpId="0" animBg="1"/>
      <p:bldP spid="18459" grpId="0" animBg="1"/>
      <p:bldP spid="18460" grpId="0" animBg="1"/>
      <p:bldP spid="18461" grpId="0" animBg="1"/>
      <p:bldP spid="18462" grpId="0" animBg="1"/>
      <p:bldP spid="18463" grpId="0"/>
      <p:bldP spid="18464" grpId="0"/>
      <p:bldP spid="18465" grpId="0"/>
      <p:bldP spid="184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323850" y="692150"/>
            <a:ext cx="4038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latin typeface="宋体" pitchFamily="2" charset="-122"/>
              </a:rPr>
              <a:t>3.  </a:t>
            </a:r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</a:rPr>
              <a:t>单位　 </a:t>
            </a:r>
            <a:r>
              <a:rPr lang="en-US" altLang="zh-CN" sz="3200" b="1">
                <a:solidFill>
                  <a:srgbClr val="FF0000"/>
                </a:solidFill>
                <a:latin typeface="宋体" pitchFamily="2" charset="-122"/>
              </a:rPr>
              <a:t>F</a:t>
            </a:r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</a:rPr>
              <a:t>（法）</a:t>
            </a:r>
          </a:p>
        </p:txBody>
      </p:sp>
      <p:graphicFrame>
        <p:nvGraphicFramePr>
          <p:cNvPr id="20483" name="Object 3"/>
          <p:cNvGraphicFramePr>
            <a:graphicFrameLocks noChangeAspect="1"/>
          </p:cNvGraphicFramePr>
          <p:nvPr/>
        </p:nvGraphicFramePr>
        <p:xfrm>
          <a:off x="2508250" y="1425575"/>
          <a:ext cx="46561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Microsoft 公式 3.0" r:id="rId4" imgW="2781270" imgH="352335" progId="Equation.3">
                  <p:embed/>
                </p:oleObj>
              </mc:Choice>
              <mc:Fallback>
                <p:oleObj name="Microsoft 公式 3.0" r:id="rId4" imgW="2781270" imgH="35233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1425575"/>
                        <a:ext cx="4656138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323850" y="2209800"/>
            <a:ext cx="8351838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en-US" altLang="zh-CN" sz="3200" b="1">
                <a:solidFill>
                  <a:srgbClr val="000000"/>
                </a:solidFill>
                <a:latin typeface="Times New Roman" pitchFamily="18" charset="0"/>
              </a:rPr>
              <a:t>4. </a:t>
            </a:r>
            <a:r>
              <a:rPr lang="zh-CN" altLang="en-US" sz="3200" b="1">
                <a:solidFill>
                  <a:srgbClr val="000000"/>
                </a:solidFill>
                <a:latin typeface="宋体" pitchFamily="2" charset="-122"/>
              </a:rPr>
              <a:t>说明电容是反映了电容器储存电荷能力</a:t>
            </a:r>
            <a:r>
              <a:rPr lang="en-US" altLang="zh-CN" sz="3200" b="1">
                <a:solidFill>
                  <a:srgbClr val="000000"/>
                </a:solidFill>
                <a:latin typeface="宋体" pitchFamily="2" charset="-122"/>
              </a:rPr>
              <a:t>(</a:t>
            </a:r>
            <a:r>
              <a:rPr lang="zh-CN" altLang="en-US" sz="3200" b="1">
                <a:solidFill>
                  <a:srgbClr val="000000"/>
                </a:solidFill>
                <a:latin typeface="宋体" pitchFamily="2" charset="-122"/>
              </a:rPr>
              <a:t>储存能量能力</a:t>
            </a:r>
            <a:r>
              <a:rPr lang="en-US" altLang="zh-CN" sz="3200" b="1">
                <a:solidFill>
                  <a:srgbClr val="000000"/>
                </a:solidFill>
                <a:latin typeface="宋体" pitchFamily="2" charset="-122"/>
              </a:rPr>
              <a:t>)</a:t>
            </a:r>
            <a:r>
              <a:rPr lang="zh-CN" altLang="en-US" sz="3200" b="1">
                <a:solidFill>
                  <a:srgbClr val="000000"/>
                </a:solidFill>
                <a:latin typeface="宋体" pitchFamily="2" charset="-122"/>
              </a:rPr>
              <a:t>的物理量，其数值由电容器的构造决定，而与电容器带不带电或带多少电无关。就像水容器一样，它的容量与是否有水无关</a:t>
            </a:r>
          </a:p>
        </p:txBody>
      </p:sp>
      <p:pic>
        <p:nvPicPr>
          <p:cNvPr id="20485" name="Picture 5" descr="水容器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724400"/>
            <a:ext cx="3505200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68313" y="333375"/>
            <a:ext cx="1631950" cy="944563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F0000"/>
                </a:solidFill>
              </a:rPr>
              <a:t>思考</a:t>
            </a:r>
            <a:r>
              <a:rPr lang="en-US" altLang="zh-CN" smtClean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0179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250825" y="1700213"/>
            <a:ext cx="8569325" cy="24304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4000" smtClean="0">
                <a:solidFill>
                  <a:srgbClr val="000000"/>
                </a:solidFill>
              </a:rPr>
              <a:t> 甲同学说：“电容器带电越多，电容越大，不带电时，电容为零”。此说法对吗？为什么？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F0000"/>
                </a:solidFill>
              </a:rPr>
              <a:t>思考</a:t>
            </a:r>
            <a:r>
              <a:rPr lang="en-US" altLang="zh-CN" smtClean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1203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301625" y="1905000"/>
            <a:ext cx="8540750" cy="2028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4000" smtClean="0">
                <a:solidFill>
                  <a:srgbClr val="000000"/>
                </a:solidFill>
              </a:rPr>
              <a:t> 乙同学说：“若</a:t>
            </a:r>
            <a:r>
              <a:rPr lang="en-US" altLang="zh-CN" sz="4000" smtClean="0">
                <a:solidFill>
                  <a:srgbClr val="000000"/>
                </a:solidFill>
              </a:rPr>
              <a:t>A</a:t>
            </a:r>
            <a:r>
              <a:rPr lang="zh-CN" altLang="en-US" sz="4000" smtClean="0">
                <a:solidFill>
                  <a:srgbClr val="000000"/>
                </a:solidFill>
              </a:rPr>
              <a:t>电容器带电比</a:t>
            </a:r>
            <a:r>
              <a:rPr lang="en-US" altLang="zh-CN" sz="4000" smtClean="0">
                <a:solidFill>
                  <a:srgbClr val="000000"/>
                </a:solidFill>
              </a:rPr>
              <a:t>B</a:t>
            </a:r>
            <a:r>
              <a:rPr lang="zh-CN" altLang="en-US" sz="4000" smtClean="0">
                <a:solidFill>
                  <a:srgbClr val="000000"/>
                </a:solidFill>
              </a:rPr>
              <a:t>电容器带电量多，则</a:t>
            </a:r>
            <a:r>
              <a:rPr lang="en-US" altLang="zh-CN" sz="4000" smtClean="0">
                <a:solidFill>
                  <a:srgbClr val="000000"/>
                </a:solidFill>
              </a:rPr>
              <a:t>A</a:t>
            </a:r>
            <a:r>
              <a:rPr lang="zh-CN" altLang="en-US" sz="4000" smtClean="0">
                <a:solidFill>
                  <a:srgbClr val="000000"/>
                </a:solidFill>
              </a:rPr>
              <a:t>的电容就比</a:t>
            </a:r>
            <a:r>
              <a:rPr lang="en-US" altLang="zh-CN" sz="4000" smtClean="0">
                <a:solidFill>
                  <a:srgbClr val="000000"/>
                </a:solidFill>
              </a:rPr>
              <a:t>B</a:t>
            </a:r>
            <a:r>
              <a:rPr lang="zh-CN" altLang="en-US" sz="4000" smtClean="0">
                <a:solidFill>
                  <a:srgbClr val="000000"/>
                </a:solidFill>
              </a:rPr>
              <a:t>的电容大”。此说法对吗？为什么？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609600"/>
            <a:ext cx="1658938" cy="1143000"/>
          </a:xfrm>
        </p:spPr>
        <p:txBody>
          <a:bodyPr/>
          <a:lstStyle/>
          <a:p>
            <a:pPr eaLnBrk="1" hangingPunct="1"/>
            <a:r>
              <a:rPr lang="zh-CN" altLang="en-US" sz="4000" smtClean="0">
                <a:solidFill>
                  <a:srgbClr val="FF0000"/>
                </a:solidFill>
              </a:rPr>
              <a:t>思考</a:t>
            </a:r>
            <a:r>
              <a:rPr lang="en-US" altLang="zh-CN" sz="4000" smtClean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2227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301625" y="1905000"/>
            <a:ext cx="8540750" cy="284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mtClean="0">
                <a:solidFill>
                  <a:srgbClr val="000000"/>
                </a:solidFill>
              </a:rPr>
              <a:t>  丙同学说：“若</a:t>
            </a:r>
            <a:r>
              <a:rPr lang="en-US" altLang="zh-CN" smtClean="0">
                <a:solidFill>
                  <a:srgbClr val="000000"/>
                </a:solidFill>
              </a:rPr>
              <a:t>A</a:t>
            </a:r>
            <a:r>
              <a:rPr lang="zh-CN" altLang="en-US" smtClean="0">
                <a:solidFill>
                  <a:srgbClr val="000000"/>
                </a:solidFill>
              </a:rPr>
              <a:t>电容器比</a:t>
            </a:r>
            <a:r>
              <a:rPr lang="en-US" altLang="zh-CN" smtClean="0">
                <a:solidFill>
                  <a:srgbClr val="000000"/>
                </a:solidFill>
              </a:rPr>
              <a:t>B</a:t>
            </a:r>
            <a:r>
              <a:rPr lang="zh-CN" altLang="en-US" smtClean="0">
                <a:solidFill>
                  <a:srgbClr val="000000"/>
                </a:solidFill>
              </a:rPr>
              <a:t>电容器的电容大，则当它们充电（或放电）时，如果两极板间电压都升高（或降低）</a:t>
            </a:r>
            <a:r>
              <a:rPr lang="en-US" altLang="zh-CN" smtClean="0">
                <a:solidFill>
                  <a:srgbClr val="000000"/>
                </a:solidFill>
              </a:rPr>
              <a:t>1V</a:t>
            </a:r>
            <a:r>
              <a:rPr lang="zh-CN" altLang="en-US" smtClean="0">
                <a:solidFill>
                  <a:srgbClr val="000000"/>
                </a:solidFill>
              </a:rPr>
              <a:t>，则</a:t>
            </a:r>
            <a:r>
              <a:rPr lang="en-US" altLang="zh-CN" smtClean="0">
                <a:solidFill>
                  <a:srgbClr val="000000"/>
                </a:solidFill>
              </a:rPr>
              <a:t>A</a:t>
            </a:r>
            <a:r>
              <a:rPr lang="zh-CN" altLang="en-US" smtClean="0">
                <a:solidFill>
                  <a:srgbClr val="000000"/>
                </a:solidFill>
              </a:rPr>
              <a:t>电容器吸收（或放出）的电量一定比</a:t>
            </a:r>
            <a:r>
              <a:rPr lang="en-US" altLang="zh-CN" smtClean="0">
                <a:solidFill>
                  <a:srgbClr val="000000"/>
                </a:solidFill>
              </a:rPr>
              <a:t>B</a:t>
            </a:r>
            <a:r>
              <a:rPr lang="zh-CN" altLang="en-US" smtClean="0">
                <a:solidFill>
                  <a:srgbClr val="000000"/>
                </a:solidFill>
              </a:rPr>
              <a:t>的多”，此说法对吗？为什么？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85800" y="-100013"/>
            <a:ext cx="7772400" cy="1143001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F0000"/>
                </a:solidFill>
              </a:rPr>
              <a:t>电容器的</a:t>
            </a:r>
            <a:r>
              <a:rPr lang="en-US" altLang="zh-CN" i="1" smtClean="0">
                <a:solidFill>
                  <a:srgbClr val="FF0000"/>
                </a:solidFill>
              </a:rPr>
              <a:t>Q</a:t>
            </a:r>
            <a:r>
              <a:rPr lang="en-US" altLang="zh-CN" smtClean="0">
                <a:solidFill>
                  <a:srgbClr val="FF0000"/>
                </a:solidFill>
              </a:rPr>
              <a:t>—</a:t>
            </a:r>
            <a:r>
              <a:rPr lang="en-US" altLang="zh-CN" i="1" smtClean="0">
                <a:solidFill>
                  <a:srgbClr val="FF0000"/>
                </a:solidFill>
              </a:rPr>
              <a:t>U</a:t>
            </a:r>
            <a:r>
              <a:rPr lang="zh-CN" altLang="en-US" smtClean="0">
                <a:solidFill>
                  <a:srgbClr val="FF0000"/>
                </a:solidFill>
              </a:rPr>
              <a:t>图象</a:t>
            </a:r>
          </a:p>
        </p:txBody>
      </p:sp>
      <p:grpSp>
        <p:nvGrpSpPr>
          <p:cNvPr id="10243" name="Group 3"/>
          <p:cNvGrpSpPr>
            <a:grpSpLocks/>
          </p:cNvGrpSpPr>
          <p:nvPr/>
        </p:nvGrpSpPr>
        <p:grpSpPr bwMode="auto">
          <a:xfrm>
            <a:off x="250825" y="1485900"/>
            <a:ext cx="7129463" cy="5111750"/>
            <a:chOff x="657" y="618"/>
            <a:chExt cx="4491" cy="3220"/>
          </a:xfrm>
        </p:grpSpPr>
        <p:sp>
          <p:nvSpPr>
            <p:cNvPr id="10246" name="Line 4"/>
            <p:cNvSpPr>
              <a:spLocks noChangeShapeType="1"/>
            </p:cNvSpPr>
            <p:nvPr/>
          </p:nvSpPr>
          <p:spPr bwMode="auto">
            <a:xfrm>
              <a:off x="1610" y="3294"/>
              <a:ext cx="303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7" name="Line 5"/>
            <p:cNvSpPr>
              <a:spLocks noChangeShapeType="1"/>
            </p:cNvSpPr>
            <p:nvPr/>
          </p:nvSpPr>
          <p:spPr bwMode="auto">
            <a:xfrm flipV="1">
              <a:off x="1610" y="709"/>
              <a:ext cx="0" cy="258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8" name="Line 6"/>
            <p:cNvSpPr>
              <a:spLocks noChangeShapeType="1"/>
            </p:cNvSpPr>
            <p:nvPr/>
          </p:nvSpPr>
          <p:spPr bwMode="auto">
            <a:xfrm flipV="1">
              <a:off x="1610" y="935"/>
              <a:ext cx="2041" cy="2359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9" name="Line 7"/>
            <p:cNvSpPr>
              <a:spLocks noChangeShapeType="1"/>
            </p:cNvSpPr>
            <p:nvPr/>
          </p:nvSpPr>
          <p:spPr bwMode="auto">
            <a:xfrm flipV="1">
              <a:off x="1610" y="1933"/>
              <a:ext cx="2812" cy="1361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0" name="Text Box 8"/>
            <p:cNvSpPr txBox="1">
              <a:spLocks noChangeArrowheads="1"/>
            </p:cNvSpPr>
            <p:nvPr/>
          </p:nvSpPr>
          <p:spPr bwMode="auto">
            <a:xfrm>
              <a:off x="4150" y="3294"/>
              <a:ext cx="99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4000">
                  <a:solidFill>
                    <a:srgbClr val="000000"/>
                  </a:solidFill>
                  <a:latin typeface="Times New Roman" pitchFamily="18" charset="0"/>
                </a:rPr>
                <a:t>U/V</a:t>
              </a:r>
            </a:p>
          </p:txBody>
        </p:sp>
        <p:sp>
          <p:nvSpPr>
            <p:cNvPr id="10251" name="Text Box 9"/>
            <p:cNvSpPr txBox="1">
              <a:spLocks noChangeArrowheads="1"/>
            </p:cNvSpPr>
            <p:nvPr/>
          </p:nvSpPr>
          <p:spPr bwMode="auto">
            <a:xfrm>
              <a:off x="1746" y="618"/>
              <a:ext cx="99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4000">
                  <a:solidFill>
                    <a:srgbClr val="000000"/>
                  </a:solidFill>
                  <a:latin typeface="Times New Roman" pitchFamily="18" charset="0"/>
                </a:rPr>
                <a:t>Q/C</a:t>
              </a:r>
            </a:p>
          </p:txBody>
        </p:sp>
        <p:sp>
          <p:nvSpPr>
            <p:cNvPr id="10252" name="Line 10"/>
            <p:cNvSpPr>
              <a:spLocks noChangeShapeType="1"/>
            </p:cNvSpPr>
            <p:nvPr/>
          </p:nvSpPr>
          <p:spPr bwMode="auto">
            <a:xfrm>
              <a:off x="2803" y="1933"/>
              <a:ext cx="0" cy="136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3" name="Line 11"/>
            <p:cNvSpPr>
              <a:spLocks noChangeShapeType="1"/>
            </p:cNvSpPr>
            <p:nvPr/>
          </p:nvSpPr>
          <p:spPr bwMode="auto">
            <a:xfrm flipH="1">
              <a:off x="1610" y="1933"/>
              <a:ext cx="117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4" name="Line 12"/>
            <p:cNvSpPr>
              <a:spLocks noChangeShapeType="1"/>
            </p:cNvSpPr>
            <p:nvPr/>
          </p:nvSpPr>
          <p:spPr bwMode="auto">
            <a:xfrm flipH="1">
              <a:off x="1610" y="2704"/>
              <a:ext cx="117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5" name="Line 13"/>
            <p:cNvSpPr>
              <a:spLocks noChangeShapeType="1"/>
            </p:cNvSpPr>
            <p:nvPr/>
          </p:nvSpPr>
          <p:spPr bwMode="auto">
            <a:xfrm>
              <a:off x="3152" y="1525"/>
              <a:ext cx="0" cy="176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6" name="Line 14"/>
            <p:cNvSpPr>
              <a:spLocks noChangeShapeType="1"/>
            </p:cNvSpPr>
            <p:nvPr/>
          </p:nvSpPr>
          <p:spPr bwMode="auto">
            <a:xfrm flipH="1">
              <a:off x="1610" y="1525"/>
              <a:ext cx="149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7" name="Line 15"/>
            <p:cNvSpPr>
              <a:spLocks noChangeShapeType="1"/>
            </p:cNvSpPr>
            <p:nvPr/>
          </p:nvSpPr>
          <p:spPr bwMode="auto">
            <a:xfrm flipH="1">
              <a:off x="1610" y="2568"/>
              <a:ext cx="154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8" name="AutoShape 16"/>
            <p:cNvSpPr>
              <a:spLocks/>
            </p:cNvSpPr>
            <p:nvPr/>
          </p:nvSpPr>
          <p:spPr bwMode="auto">
            <a:xfrm rot="-5400000">
              <a:off x="2915" y="3225"/>
              <a:ext cx="136" cy="363"/>
            </a:xfrm>
            <a:prstGeom prst="leftBrace">
              <a:avLst>
                <a:gd name="adj1" fmla="val 22243"/>
                <a:gd name="adj2" fmla="val 50000"/>
              </a:avLst>
            </a:prstGeom>
            <a:noFill/>
            <a:ln w="38100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9" name="Text Box 17"/>
            <p:cNvSpPr txBox="1">
              <a:spLocks noChangeArrowheads="1"/>
            </p:cNvSpPr>
            <p:nvPr/>
          </p:nvSpPr>
          <p:spPr bwMode="auto">
            <a:xfrm>
              <a:off x="2699" y="3473"/>
              <a:ext cx="59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3200" b="1">
                  <a:solidFill>
                    <a:srgbClr val="000000"/>
                  </a:solidFill>
                  <a:latin typeface="Times New Roman" pitchFamily="18" charset="0"/>
                </a:rPr>
                <a:t>△</a:t>
              </a:r>
              <a:r>
                <a:rPr kumimoji="1" lang="en-US" altLang="zh-CN" sz="3200" b="1">
                  <a:solidFill>
                    <a:srgbClr val="000000"/>
                  </a:solidFill>
                  <a:latin typeface="Times New Roman" pitchFamily="18" charset="0"/>
                </a:rPr>
                <a:t>U</a:t>
              </a:r>
            </a:p>
          </p:txBody>
        </p:sp>
        <p:sp>
          <p:nvSpPr>
            <p:cNvPr id="10260" name="AutoShape 18"/>
            <p:cNvSpPr>
              <a:spLocks/>
            </p:cNvSpPr>
            <p:nvPr/>
          </p:nvSpPr>
          <p:spPr bwMode="auto">
            <a:xfrm>
              <a:off x="1338" y="1525"/>
              <a:ext cx="182" cy="408"/>
            </a:xfrm>
            <a:prstGeom prst="leftBrace">
              <a:avLst>
                <a:gd name="adj1" fmla="val 18681"/>
                <a:gd name="adj2" fmla="val 5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en-US" sz="2400">
                <a:solidFill>
                  <a:srgbClr val="FF5050"/>
                </a:solidFill>
                <a:latin typeface="Times New Roman" pitchFamily="18" charset="0"/>
              </a:endParaRPr>
            </a:p>
          </p:txBody>
        </p:sp>
        <p:sp>
          <p:nvSpPr>
            <p:cNvPr id="10261" name="Text Box 19"/>
            <p:cNvSpPr txBox="1">
              <a:spLocks noChangeArrowheads="1"/>
            </p:cNvSpPr>
            <p:nvPr/>
          </p:nvSpPr>
          <p:spPr bwMode="auto">
            <a:xfrm>
              <a:off x="657" y="1570"/>
              <a:ext cx="86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3200" b="1">
                  <a:solidFill>
                    <a:srgbClr val="000000"/>
                  </a:solidFill>
                  <a:latin typeface="Times New Roman" pitchFamily="18" charset="0"/>
                </a:rPr>
                <a:t>△</a:t>
              </a:r>
              <a:r>
                <a:rPr kumimoji="1" lang="en-US" altLang="zh-CN" sz="3200" b="1">
                  <a:solidFill>
                    <a:srgbClr val="000000"/>
                  </a:solidFill>
                  <a:latin typeface="Times New Roman" pitchFamily="18" charset="0"/>
                </a:rPr>
                <a:t>Q</a:t>
              </a:r>
              <a:r>
                <a:rPr kumimoji="1" lang="en-US" altLang="zh-CN" sz="3200" b="1" baseline="-250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0262" name="Text Box 20"/>
            <p:cNvSpPr txBox="1">
              <a:spLocks noChangeArrowheads="1"/>
            </p:cNvSpPr>
            <p:nvPr/>
          </p:nvSpPr>
          <p:spPr bwMode="auto">
            <a:xfrm>
              <a:off x="3514" y="992"/>
              <a:ext cx="545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400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r>
                <a:rPr kumimoji="1" lang="en-US" altLang="zh-CN" sz="4000" baseline="-250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0263" name="Text Box 21"/>
            <p:cNvSpPr txBox="1">
              <a:spLocks noChangeArrowheads="1"/>
            </p:cNvSpPr>
            <p:nvPr/>
          </p:nvSpPr>
          <p:spPr bwMode="auto">
            <a:xfrm>
              <a:off x="4105" y="1990"/>
              <a:ext cx="68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400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r>
                <a:rPr kumimoji="1" lang="en-US" altLang="zh-CN" sz="4000" baseline="-250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0264" name="AutoShape 22"/>
            <p:cNvSpPr>
              <a:spLocks/>
            </p:cNvSpPr>
            <p:nvPr/>
          </p:nvSpPr>
          <p:spPr bwMode="auto">
            <a:xfrm>
              <a:off x="1338" y="2568"/>
              <a:ext cx="182" cy="136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en-US" sz="2400">
                <a:solidFill>
                  <a:srgbClr val="FF5050"/>
                </a:solidFill>
                <a:latin typeface="Times New Roman" pitchFamily="18" charset="0"/>
              </a:endParaRPr>
            </a:p>
          </p:txBody>
        </p:sp>
        <p:sp>
          <p:nvSpPr>
            <p:cNvPr id="10265" name="Text Box 23"/>
            <p:cNvSpPr txBox="1">
              <a:spLocks noChangeArrowheads="1"/>
            </p:cNvSpPr>
            <p:nvPr/>
          </p:nvSpPr>
          <p:spPr bwMode="auto">
            <a:xfrm>
              <a:off x="703" y="2432"/>
              <a:ext cx="86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3200" b="1">
                  <a:solidFill>
                    <a:srgbClr val="000000"/>
                  </a:solidFill>
                  <a:latin typeface="Times New Roman" pitchFamily="18" charset="0"/>
                </a:rPr>
                <a:t>△</a:t>
              </a:r>
              <a:r>
                <a:rPr kumimoji="1" lang="en-US" altLang="zh-CN" sz="3200" b="1">
                  <a:solidFill>
                    <a:srgbClr val="000000"/>
                  </a:solidFill>
                  <a:latin typeface="Times New Roman" pitchFamily="18" charset="0"/>
                </a:rPr>
                <a:t>Q</a:t>
              </a:r>
              <a:r>
                <a:rPr kumimoji="1" lang="en-US" altLang="zh-CN" sz="3200" b="1" baseline="-250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</a:p>
          </p:txBody>
        </p:sp>
      </p:grpSp>
      <p:sp>
        <p:nvSpPr>
          <p:cNvPr id="10244" name="Text Box 24"/>
          <p:cNvSpPr txBox="1">
            <a:spLocks noChangeArrowheads="1"/>
          </p:cNvSpPr>
          <p:nvPr/>
        </p:nvSpPr>
        <p:spPr bwMode="auto">
          <a:xfrm>
            <a:off x="6227763" y="1196975"/>
            <a:ext cx="21955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4000" b="1">
                <a:solidFill>
                  <a:srgbClr val="000000"/>
                </a:solidFill>
                <a:latin typeface="Times New Roman" pitchFamily="18" charset="0"/>
              </a:rPr>
              <a:t>C=Q/U</a:t>
            </a:r>
          </a:p>
        </p:txBody>
      </p:sp>
      <p:sp>
        <p:nvSpPr>
          <p:cNvPr id="10245" name="Text Box 25"/>
          <p:cNvSpPr txBox="1">
            <a:spLocks noChangeArrowheads="1"/>
          </p:cNvSpPr>
          <p:nvPr/>
        </p:nvSpPr>
        <p:spPr bwMode="auto">
          <a:xfrm>
            <a:off x="6227763" y="1989138"/>
            <a:ext cx="31321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4000" b="1">
                <a:solidFill>
                  <a:srgbClr val="000000"/>
                </a:solidFill>
                <a:latin typeface="Times New Roman" pitchFamily="18" charset="0"/>
              </a:rPr>
              <a:t>C=△Q/△U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诗情画意">
  <a:themeElements>
    <a:clrScheme name="诗情画意 1">
      <a:dk1>
        <a:srgbClr val="007A77"/>
      </a:dk1>
      <a:lt1>
        <a:srgbClr val="FFFFFF"/>
      </a:lt1>
      <a:dk2>
        <a:srgbClr val="003399"/>
      </a:dk2>
      <a:lt2>
        <a:srgbClr val="C0C0C0"/>
      </a:lt2>
      <a:accent1>
        <a:srgbClr val="EBF7FF"/>
      </a:accent1>
      <a:accent2>
        <a:srgbClr val="3366FF"/>
      </a:accent2>
      <a:accent3>
        <a:srgbClr val="FFFFFF"/>
      </a:accent3>
      <a:accent4>
        <a:srgbClr val="006765"/>
      </a:accent4>
      <a:accent5>
        <a:srgbClr val="F3FAFF"/>
      </a:accent5>
      <a:accent6>
        <a:srgbClr val="2D5CE7"/>
      </a:accent6>
      <a:hlink>
        <a:srgbClr val="DC5900"/>
      </a:hlink>
      <a:folHlink>
        <a:srgbClr val="7979A5"/>
      </a:folHlink>
    </a:clrScheme>
    <a:fontScheme name="诗情画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诗情画意 1">
        <a:dk1>
          <a:srgbClr val="007A77"/>
        </a:dk1>
        <a:lt1>
          <a:srgbClr val="FFFFFF"/>
        </a:lt1>
        <a:dk2>
          <a:srgbClr val="003399"/>
        </a:dk2>
        <a:lt2>
          <a:srgbClr val="C0C0C0"/>
        </a:lt2>
        <a:accent1>
          <a:srgbClr val="EBF7FF"/>
        </a:accent1>
        <a:accent2>
          <a:srgbClr val="3366FF"/>
        </a:accent2>
        <a:accent3>
          <a:srgbClr val="FFFFFF"/>
        </a:accent3>
        <a:accent4>
          <a:srgbClr val="006765"/>
        </a:accent4>
        <a:accent5>
          <a:srgbClr val="F3FAFF"/>
        </a:accent5>
        <a:accent6>
          <a:srgbClr val="2D5CE7"/>
        </a:accent6>
        <a:hlink>
          <a:srgbClr val="DC5900"/>
        </a:hlink>
        <a:folHlink>
          <a:srgbClr val="7979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2">
        <a:dk1>
          <a:srgbClr val="005FBE"/>
        </a:dk1>
        <a:lt1>
          <a:srgbClr val="FFFFDD"/>
        </a:lt1>
        <a:dk2>
          <a:srgbClr val="2C5884"/>
        </a:dk2>
        <a:lt2>
          <a:srgbClr val="C0C0C0"/>
        </a:lt2>
        <a:accent1>
          <a:srgbClr val="E9F7FF"/>
        </a:accent1>
        <a:accent2>
          <a:srgbClr val="F89400"/>
        </a:accent2>
        <a:accent3>
          <a:srgbClr val="FFFFEB"/>
        </a:accent3>
        <a:accent4>
          <a:srgbClr val="0050A2"/>
        </a:accent4>
        <a:accent5>
          <a:srgbClr val="F2FAFF"/>
        </a:accent5>
        <a:accent6>
          <a:srgbClr val="E18600"/>
        </a:accent6>
        <a:hlink>
          <a:srgbClr val="B20048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3">
        <a:dk1>
          <a:srgbClr val="5D5D8B"/>
        </a:dk1>
        <a:lt1>
          <a:srgbClr val="DAEADE"/>
        </a:lt1>
        <a:dk2>
          <a:srgbClr val="A25269"/>
        </a:dk2>
        <a:lt2>
          <a:srgbClr val="C0C0C0"/>
        </a:lt2>
        <a:accent1>
          <a:srgbClr val="FFFFDD"/>
        </a:accent1>
        <a:accent2>
          <a:srgbClr val="3399FF"/>
        </a:accent2>
        <a:accent3>
          <a:srgbClr val="EAF3EC"/>
        </a:accent3>
        <a:accent4>
          <a:srgbClr val="4E4E76"/>
        </a:accent4>
        <a:accent5>
          <a:srgbClr val="FFFFEB"/>
        </a:accent5>
        <a:accent6>
          <a:srgbClr val="2D8AE7"/>
        </a:accent6>
        <a:hlink>
          <a:srgbClr val="336699"/>
        </a:hlink>
        <a:folHlink>
          <a:srgbClr val="F08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4">
        <a:dk1>
          <a:srgbClr val="006666"/>
        </a:dk1>
        <a:lt1>
          <a:srgbClr val="CCECFF"/>
        </a:lt1>
        <a:dk2>
          <a:srgbClr val="336699"/>
        </a:dk2>
        <a:lt2>
          <a:srgbClr val="C0C0C0"/>
        </a:lt2>
        <a:accent1>
          <a:srgbClr val="FFFFCC"/>
        </a:accent1>
        <a:accent2>
          <a:srgbClr val="FF6600"/>
        </a:accent2>
        <a:accent3>
          <a:srgbClr val="E2F4FF"/>
        </a:accent3>
        <a:accent4>
          <a:srgbClr val="005656"/>
        </a:accent4>
        <a:accent5>
          <a:srgbClr val="FFFFE2"/>
        </a:accent5>
        <a:accent6>
          <a:srgbClr val="E75C00"/>
        </a:accent6>
        <a:hlink>
          <a:srgbClr val="0066FF"/>
        </a:hlink>
        <a:folHlink>
          <a:srgbClr val="BE547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5">
        <a:dk1>
          <a:srgbClr val="0033CC"/>
        </a:dk1>
        <a:lt1>
          <a:srgbClr val="FFE9E9"/>
        </a:lt1>
        <a:dk2>
          <a:srgbClr val="000000"/>
        </a:dk2>
        <a:lt2>
          <a:srgbClr val="C0C0C0"/>
        </a:lt2>
        <a:accent1>
          <a:srgbClr val="D5E5DB"/>
        </a:accent1>
        <a:accent2>
          <a:srgbClr val="3366FF"/>
        </a:accent2>
        <a:accent3>
          <a:srgbClr val="FFF2F2"/>
        </a:accent3>
        <a:accent4>
          <a:srgbClr val="002AAE"/>
        </a:accent4>
        <a:accent5>
          <a:srgbClr val="E7F0EA"/>
        </a:accent5>
        <a:accent6>
          <a:srgbClr val="2D5CE7"/>
        </a:accent6>
        <a:hlink>
          <a:srgbClr val="FF9900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6">
        <a:dk1>
          <a:srgbClr val="336699"/>
        </a:dk1>
        <a:lt1>
          <a:srgbClr val="F4E9E0"/>
        </a:lt1>
        <a:dk2>
          <a:srgbClr val="DC5900"/>
        </a:dk2>
        <a:lt2>
          <a:srgbClr val="C0C0C0"/>
        </a:lt2>
        <a:accent1>
          <a:srgbClr val="E4E4E4"/>
        </a:accent1>
        <a:accent2>
          <a:srgbClr val="3399FF"/>
        </a:accent2>
        <a:accent3>
          <a:srgbClr val="F8F2ED"/>
        </a:accent3>
        <a:accent4>
          <a:srgbClr val="2A5682"/>
        </a:accent4>
        <a:accent5>
          <a:srgbClr val="EFEFEF"/>
        </a:accent5>
        <a:accent6>
          <a:srgbClr val="2D8AE7"/>
        </a:accent6>
        <a:hlink>
          <a:srgbClr val="CC0066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7">
        <a:dk1>
          <a:srgbClr val="CC3300"/>
        </a:dk1>
        <a:lt1>
          <a:srgbClr val="E5E5FF"/>
        </a:lt1>
        <a:dk2>
          <a:srgbClr val="565680"/>
        </a:dk2>
        <a:lt2>
          <a:srgbClr val="C0C0C0"/>
        </a:lt2>
        <a:accent1>
          <a:srgbClr val="E6E4EC"/>
        </a:accent1>
        <a:accent2>
          <a:srgbClr val="0066CC"/>
        </a:accent2>
        <a:accent3>
          <a:srgbClr val="F0F0FF"/>
        </a:accent3>
        <a:accent4>
          <a:srgbClr val="AE2A00"/>
        </a:accent4>
        <a:accent5>
          <a:srgbClr val="F0EFF4"/>
        </a:accent5>
        <a:accent6>
          <a:srgbClr val="005CB9"/>
        </a:accent6>
        <a:hlink>
          <a:srgbClr val="008080"/>
        </a:hlink>
        <a:folHlink>
          <a:srgbClr val="7B7B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8">
        <a:dk1>
          <a:srgbClr val="000099"/>
        </a:dk1>
        <a:lt1>
          <a:srgbClr val="FFE2C5"/>
        </a:lt1>
        <a:dk2>
          <a:srgbClr val="007D7A"/>
        </a:dk2>
        <a:lt2>
          <a:srgbClr val="C0C0C0"/>
        </a:lt2>
        <a:accent1>
          <a:srgbClr val="EAEAEA"/>
        </a:accent1>
        <a:accent2>
          <a:srgbClr val="B26EB4"/>
        </a:accent2>
        <a:accent3>
          <a:srgbClr val="FFEEDF"/>
        </a:accent3>
        <a:accent4>
          <a:srgbClr val="000082"/>
        </a:accent4>
        <a:accent5>
          <a:srgbClr val="F3F3F3"/>
        </a:accent5>
        <a:accent6>
          <a:srgbClr val="A163A3"/>
        </a:accent6>
        <a:hlink>
          <a:srgbClr val="CC3300"/>
        </a:hlink>
        <a:folHlink>
          <a:srgbClr val="0088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CDESIGNL</Template>
  <TotalTime>188</TotalTime>
  <Words>831</Words>
  <Application>Microsoft Office PowerPoint</Application>
  <PresentationFormat>全屏显示(4:3)</PresentationFormat>
  <Paragraphs>92</Paragraphs>
  <Slides>23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宋体</vt:lpstr>
      <vt:lpstr>Wingdings</vt:lpstr>
      <vt:lpstr>华文行楷</vt:lpstr>
      <vt:lpstr>Tahoma</vt:lpstr>
      <vt:lpstr>Times New Roman</vt:lpstr>
      <vt:lpstr>楷体_GB2312</vt:lpstr>
      <vt:lpstr>Symbol</vt:lpstr>
      <vt:lpstr>方正隶书简体</vt:lpstr>
      <vt:lpstr>诗情画意</vt:lpstr>
      <vt:lpstr>Microsoft 公式 3.0</vt:lpstr>
      <vt:lpstr>MathType 5.0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思考1</vt:lpstr>
      <vt:lpstr>思考2</vt:lpstr>
      <vt:lpstr>思考3</vt:lpstr>
      <vt:lpstr>电容器的Q—U图象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thtfpc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YANGYONG</dc:creator>
  <cp:lastModifiedBy>Administrator</cp:lastModifiedBy>
  <cp:revision>17</cp:revision>
  <dcterms:created xsi:type="dcterms:W3CDTF">2008-06-11T09:33:49Z</dcterms:created>
  <dcterms:modified xsi:type="dcterms:W3CDTF">2015-05-05T08:21:55Z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TC010690672052</vt:lpwstr>
  </property>
</Properties>
</file>